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60" r:id="rId2"/>
  </p:sldMasterIdLst>
  <p:notesMasterIdLst>
    <p:notesMasterId r:id="rId44"/>
  </p:notesMasterIdLst>
  <p:handoutMasterIdLst>
    <p:handoutMasterId r:id="rId45"/>
  </p:handoutMasterIdLst>
  <p:sldIdLst>
    <p:sldId id="286" r:id="rId3"/>
    <p:sldId id="256" r:id="rId4"/>
    <p:sldId id="342" r:id="rId5"/>
    <p:sldId id="306" r:id="rId6"/>
    <p:sldId id="333" r:id="rId7"/>
    <p:sldId id="315" r:id="rId8"/>
    <p:sldId id="343" r:id="rId9"/>
    <p:sldId id="344" r:id="rId10"/>
    <p:sldId id="320" r:id="rId11"/>
    <p:sldId id="260" r:id="rId12"/>
    <p:sldId id="263" r:id="rId13"/>
    <p:sldId id="337" r:id="rId14"/>
    <p:sldId id="336" r:id="rId15"/>
    <p:sldId id="264" r:id="rId16"/>
    <p:sldId id="294" r:id="rId17"/>
    <p:sldId id="290" r:id="rId18"/>
    <p:sldId id="291" r:id="rId19"/>
    <p:sldId id="292" r:id="rId20"/>
    <p:sldId id="295" r:id="rId21"/>
    <p:sldId id="296" r:id="rId22"/>
    <p:sldId id="341" r:id="rId23"/>
    <p:sldId id="270" r:id="rId24"/>
    <p:sldId id="308" r:id="rId25"/>
    <p:sldId id="277" r:id="rId26"/>
    <p:sldId id="282" r:id="rId27"/>
    <p:sldId id="325" r:id="rId28"/>
    <p:sldId id="305" r:id="rId29"/>
    <p:sldId id="326" r:id="rId30"/>
    <p:sldId id="272" r:id="rId31"/>
    <p:sldId id="283" r:id="rId32"/>
    <p:sldId id="276" r:id="rId33"/>
    <p:sldId id="329" r:id="rId34"/>
    <p:sldId id="327" r:id="rId35"/>
    <p:sldId id="278" r:id="rId36"/>
    <p:sldId id="309" r:id="rId37"/>
    <p:sldId id="328" r:id="rId38"/>
    <p:sldId id="330" r:id="rId39"/>
    <p:sldId id="273" r:id="rId40"/>
    <p:sldId id="274" r:id="rId41"/>
    <p:sldId id="310" r:id="rId42"/>
    <p:sldId id="262" r:id="rId43"/>
  </p:sldIdLst>
  <p:sldSz cx="13004800" cy="9753600"/>
  <p:notesSz cx="7010400" cy="9296400"/>
  <p:defaultTextStyle>
    <a:defPPr>
      <a:defRPr lang="en-US"/>
    </a:defPPr>
    <a:lvl1pPr algn="ctr" rtl="0" fontAlgn="base">
      <a:spcBef>
        <a:spcPct val="0"/>
      </a:spcBef>
      <a:spcAft>
        <a:spcPct val="0"/>
      </a:spcAft>
      <a:defRPr sz="4000" b="1" kern="1200">
        <a:solidFill>
          <a:srgbClr val="727272"/>
        </a:solidFill>
        <a:latin typeface="Futura" charset="0"/>
        <a:ea typeface="ヒラギノ角ゴ ProN W3" charset="-128"/>
        <a:cs typeface="+mn-cs"/>
        <a:sym typeface="Futura" charset="0"/>
      </a:defRPr>
    </a:lvl1pPr>
    <a:lvl2pPr marL="457200" algn="ctr" rtl="0" fontAlgn="base">
      <a:spcBef>
        <a:spcPct val="0"/>
      </a:spcBef>
      <a:spcAft>
        <a:spcPct val="0"/>
      </a:spcAft>
      <a:defRPr sz="4000" b="1" kern="1200">
        <a:solidFill>
          <a:srgbClr val="727272"/>
        </a:solidFill>
        <a:latin typeface="Futura" charset="0"/>
        <a:ea typeface="ヒラギノ角ゴ ProN W3" charset="-128"/>
        <a:cs typeface="+mn-cs"/>
        <a:sym typeface="Futura" charset="0"/>
      </a:defRPr>
    </a:lvl2pPr>
    <a:lvl3pPr marL="914400" algn="ctr" rtl="0" fontAlgn="base">
      <a:spcBef>
        <a:spcPct val="0"/>
      </a:spcBef>
      <a:spcAft>
        <a:spcPct val="0"/>
      </a:spcAft>
      <a:defRPr sz="4000" b="1" kern="1200">
        <a:solidFill>
          <a:srgbClr val="727272"/>
        </a:solidFill>
        <a:latin typeface="Futura" charset="0"/>
        <a:ea typeface="ヒラギノ角ゴ ProN W3" charset="-128"/>
        <a:cs typeface="+mn-cs"/>
        <a:sym typeface="Futura" charset="0"/>
      </a:defRPr>
    </a:lvl3pPr>
    <a:lvl4pPr marL="1371600" algn="ctr" rtl="0" fontAlgn="base">
      <a:spcBef>
        <a:spcPct val="0"/>
      </a:spcBef>
      <a:spcAft>
        <a:spcPct val="0"/>
      </a:spcAft>
      <a:defRPr sz="4000" b="1" kern="1200">
        <a:solidFill>
          <a:srgbClr val="727272"/>
        </a:solidFill>
        <a:latin typeface="Futura" charset="0"/>
        <a:ea typeface="ヒラギノ角ゴ ProN W3" charset="-128"/>
        <a:cs typeface="+mn-cs"/>
        <a:sym typeface="Futura" charset="0"/>
      </a:defRPr>
    </a:lvl4pPr>
    <a:lvl5pPr marL="1828800" algn="ctr" rtl="0" fontAlgn="base">
      <a:spcBef>
        <a:spcPct val="0"/>
      </a:spcBef>
      <a:spcAft>
        <a:spcPct val="0"/>
      </a:spcAft>
      <a:defRPr sz="4000" b="1" kern="1200">
        <a:solidFill>
          <a:srgbClr val="727272"/>
        </a:solidFill>
        <a:latin typeface="Futura" charset="0"/>
        <a:ea typeface="ヒラギノ角ゴ ProN W3" charset="-128"/>
        <a:cs typeface="+mn-cs"/>
        <a:sym typeface="Futura" charset="0"/>
      </a:defRPr>
    </a:lvl5pPr>
    <a:lvl6pPr marL="2286000" algn="l" defTabSz="914400" rtl="0" eaLnBrk="1" latinLnBrk="0" hangingPunct="1">
      <a:defRPr sz="4000" b="1" kern="1200">
        <a:solidFill>
          <a:srgbClr val="727272"/>
        </a:solidFill>
        <a:latin typeface="Futura" charset="0"/>
        <a:ea typeface="ヒラギノ角ゴ ProN W3" charset="-128"/>
        <a:cs typeface="+mn-cs"/>
        <a:sym typeface="Futura" charset="0"/>
      </a:defRPr>
    </a:lvl6pPr>
    <a:lvl7pPr marL="2743200" algn="l" defTabSz="914400" rtl="0" eaLnBrk="1" latinLnBrk="0" hangingPunct="1">
      <a:defRPr sz="4000" b="1" kern="1200">
        <a:solidFill>
          <a:srgbClr val="727272"/>
        </a:solidFill>
        <a:latin typeface="Futura" charset="0"/>
        <a:ea typeface="ヒラギノ角ゴ ProN W3" charset="-128"/>
        <a:cs typeface="+mn-cs"/>
        <a:sym typeface="Futura" charset="0"/>
      </a:defRPr>
    </a:lvl7pPr>
    <a:lvl8pPr marL="3200400" algn="l" defTabSz="914400" rtl="0" eaLnBrk="1" latinLnBrk="0" hangingPunct="1">
      <a:defRPr sz="4000" b="1" kern="1200">
        <a:solidFill>
          <a:srgbClr val="727272"/>
        </a:solidFill>
        <a:latin typeface="Futura" charset="0"/>
        <a:ea typeface="ヒラギノ角ゴ ProN W3" charset="-128"/>
        <a:cs typeface="+mn-cs"/>
        <a:sym typeface="Futura" charset="0"/>
      </a:defRPr>
    </a:lvl8pPr>
    <a:lvl9pPr marL="3657600" algn="l" defTabSz="914400" rtl="0" eaLnBrk="1" latinLnBrk="0" hangingPunct="1">
      <a:defRPr sz="4000" b="1" kern="1200">
        <a:solidFill>
          <a:srgbClr val="727272"/>
        </a:solidFill>
        <a:latin typeface="Futura" charset="0"/>
        <a:ea typeface="ヒラギノ角ゴ ProN W3" charset="-128"/>
        <a:cs typeface="+mn-cs"/>
        <a:sym typeface="Futur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4" autoAdjust="0"/>
    <p:restoredTop sz="76329" autoAdjust="0"/>
  </p:normalViewPr>
  <p:slideViewPr>
    <p:cSldViewPr>
      <p:cViewPr>
        <p:scale>
          <a:sx n="50" d="100"/>
          <a:sy n="50" d="100"/>
        </p:scale>
        <p:origin x="-768" y="678"/>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69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88139" tIns="44070" rIns="88139" bIns="44070" rtlCol="0"/>
          <a:lstStyle>
            <a:lvl1pPr algn="l">
              <a:defRPr sz="1200" b="0"/>
            </a:lvl1pPr>
          </a:lstStyle>
          <a:p>
            <a:pPr>
              <a:defRPr/>
            </a:pPr>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lIns="88139" tIns="44070" rIns="88139" bIns="44070" rtlCol="0"/>
          <a:lstStyle>
            <a:lvl1pPr algn="r">
              <a:defRPr sz="1200" b="0"/>
            </a:lvl1pPr>
          </a:lstStyle>
          <a:p>
            <a:pPr>
              <a:defRPr/>
            </a:pPr>
            <a:fld id="{37DA16F2-D4BE-420D-9E33-9EECC3A0443F}" type="datetimeFigureOut">
              <a:rPr lang="en-US"/>
              <a:pPr>
                <a:defRPr/>
              </a:pPr>
              <a:t>8/18/2014</a:t>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lIns="88139" tIns="44070" rIns="88139" bIns="44070" rtlCol="0" anchor="b"/>
          <a:lstStyle>
            <a:lvl1pPr algn="l">
              <a:defRPr sz="1200" b="0"/>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lIns="88139" tIns="44070" rIns="88139" bIns="44070" rtlCol="0" anchor="b"/>
          <a:lstStyle>
            <a:lvl1pPr algn="r">
              <a:defRPr sz="1200" b="0"/>
            </a:lvl1pPr>
          </a:lstStyle>
          <a:p>
            <a:pPr>
              <a:defRPr/>
            </a:pPr>
            <a:fld id="{8D38DC2F-694B-4570-91AE-8B29D4DC066B}" type="slidenum">
              <a:rPr lang="en-US"/>
              <a:pPr>
                <a:defRPr/>
              </a:pPr>
              <a:t>‹#›</a:t>
            </a:fld>
            <a:endParaRPr lang="en-US"/>
          </a:p>
        </p:txBody>
      </p:sp>
    </p:spTree>
    <p:extLst>
      <p:ext uri="{BB962C8B-B14F-4D97-AF65-F5344CB8AC3E}">
        <p14:creationId xmlns:p14="http://schemas.microsoft.com/office/powerpoint/2010/main" val="1254002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81100" y="698500"/>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sp>
      <p:sp>
        <p:nvSpPr>
          <p:cNvPr id="15362" name="Rectangle 2"/>
          <p:cNvSpPr>
            <a:spLocks noGrp="1" noChangeArrowheads="1"/>
          </p:cNvSpPr>
          <p:nvPr>
            <p:ph type="body" sz="quarter" idx="1"/>
          </p:nvPr>
        </p:nvSpPr>
        <p:spPr bwMode="auto">
          <a:xfrm>
            <a:off x="701675" y="4416425"/>
            <a:ext cx="5607050" cy="418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2912308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Futura" charset="0"/>
        <a:ea typeface="MS PGothic" pitchFamily="34" charset="-128"/>
        <a:cs typeface="MS PGothic" charset="0"/>
      </a:defRPr>
    </a:lvl1pPr>
    <a:lvl2pPr marL="457200" algn="l" rtl="0" eaLnBrk="0" fontAlgn="base" hangingPunct="0">
      <a:spcBef>
        <a:spcPct val="0"/>
      </a:spcBef>
      <a:spcAft>
        <a:spcPct val="0"/>
      </a:spcAft>
      <a:defRPr sz="1200" kern="1200">
        <a:solidFill>
          <a:schemeClr val="tx1"/>
        </a:solidFill>
        <a:latin typeface="Futura" charset="0"/>
        <a:ea typeface="MS PGothic" pitchFamily="34" charset="-128"/>
        <a:cs typeface="MS PGothic" charset="0"/>
      </a:defRPr>
    </a:lvl2pPr>
    <a:lvl3pPr marL="914400" algn="l" rtl="0" eaLnBrk="0" fontAlgn="base" hangingPunct="0">
      <a:spcBef>
        <a:spcPct val="0"/>
      </a:spcBef>
      <a:spcAft>
        <a:spcPct val="0"/>
      </a:spcAft>
      <a:defRPr sz="1200" kern="1200">
        <a:solidFill>
          <a:schemeClr val="tx1"/>
        </a:solidFill>
        <a:latin typeface="Futura" charset="0"/>
        <a:ea typeface="MS PGothic" pitchFamily="34" charset="-128"/>
        <a:cs typeface="MS PGothic" charset="0"/>
      </a:defRPr>
    </a:lvl3pPr>
    <a:lvl4pPr marL="1371600" algn="l" rtl="0" eaLnBrk="0" fontAlgn="base" hangingPunct="0">
      <a:spcBef>
        <a:spcPct val="0"/>
      </a:spcBef>
      <a:spcAft>
        <a:spcPct val="0"/>
      </a:spcAft>
      <a:defRPr sz="1200" kern="1200">
        <a:solidFill>
          <a:schemeClr val="tx1"/>
        </a:solidFill>
        <a:latin typeface="Futura" charset="0"/>
        <a:ea typeface="MS PGothic" pitchFamily="34" charset="-128"/>
        <a:cs typeface="MS PGothic" charset="0"/>
      </a:defRPr>
    </a:lvl4pPr>
    <a:lvl5pPr marL="1828800" algn="l" rtl="0" eaLnBrk="0" fontAlgn="base" hangingPunct="0">
      <a:spcBef>
        <a:spcPct val="0"/>
      </a:spcBef>
      <a:spcAft>
        <a:spcPct val="0"/>
      </a:spcAft>
      <a:defRPr sz="1200" kern="1200">
        <a:solidFill>
          <a:schemeClr val="tx1"/>
        </a:solidFill>
        <a:latin typeface="Futura"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a:solidFill>
            <a:srgbClr val="FFFFFF"/>
          </a:solidFill>
          <a:ln/>
        </p:spPr>
      </p:sp>
      <p:sp>
        <p:nvSpPr>
          <p:cNvPr id="26626" name="Rectangle 2"/>
          <p:cNvSpPr>
            <a:spLocks noGrp="1" noChangeArrowheads="1"/>
          </p:cNvSpPr>
          <p:nvPr>
            <p:ph type="body" idx="1"/>
          </p:nvPr>
        </p:nvSpPr>
        <p:spPr>
          <a:ln/>
        </p:spPr>
        <p:txBody>
          <a:bodyPr/>
          <a:lstStyle/>
          <a:p>
            <a:pPr eaLnBrk="1" hangingPunct="1">
              <a:defRPr/>
            </a:pPr>
            <a:r>
              <a:rPr lang="en-US" dirty="0" smtClean="0">
                <a:latin typeface="Arial" pitchFamily="34" charset="0"/>
                <a:cs typeface="Arial" pitchFamily="34" charset="0"/>
                <a:sym typeface="Times New Roman" pitchFamily="18" charset="0"/>
              </a:rPr>
              <a:t>Here you would embed an introductory video. You’ll find various examples at destinationimagination.org and </a:t>
            </a:r>
            <a:r>
              <a:rPr lang="en-US" altLang="ja-JP" dirty="0" smtClean="0">
                <a:latin typeface="Arial" pitchFamily="34" charset="0"/>
                <a:cs typeface="Arial" pitchFamily="34" charset="0"/>
                <a:sym typeface="Times New Roman" pitchFamily="18" charset="0"/>
              </a:rPr>
              <a:t>nh-di.org.</a:t>
            </a:r>
          </a:p>
          <a:p>
            <a:pPr eaLnBrk="1" hangingPunct="1">
              <a:defRPr/>
            </a:pPr>
            <a:endParaRPr lang="en-US" dirty="0" smtClean="0">
              <a:latin typeface="Arial" pitchFamily="34" charset="0"/>
              <a:cs typeface="Arial" pitchFamily="34" charset="0"/>
              <a:sym typeface="Times New Roman" pitchFamily="18" charset="0"/>
            </a:endParaRPr>
          </a:p>
          <a:p>
            <a:pPr eaLnBrk="1" hangingPunct="1">
              <a:defRPr/>
            </a:pPr>
            <a:r>
              <a:rPr lang="en-US" dirty="0" smtClean="0">
                <a:latin typeface="Arial" pitchFamily="34" charset="0"/>
                <a:cs typeface="Arial" pitchFamily="34" charset="0"/>
                <a:sym typeface="Times New Roman" pitchFamily="18" charset="0"/>
              </a:rPr>
              <a:t>Please contact NH-DI if you can’t find something suitable, or you could simply skip this slide and proceed directly to the detailed description of the program.</a:t>
            </a:r>
          </a:p>
          <a:p>
            <a:pPr eaLnBrk="1" hangingPunct="1">
              <a:defRPr/>
            </a:pPr>
            <a:endParaRPr lang="en-US" dirty="0" smtClean="0">
              <a:latin typeface="Times New Roman" pitchFamily="18" charset="0"/>
              <a:cs typeface="Times New Roman" pitchFamily="18" charset="0"/>
              <a:sym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a:solidFill>
            <a:srgbClr val="FFFFFF"/>
          </a:solidFill>
          <a:ln/>
        </p:spPr>
      </p:sp>
      <p:sp>
        <p:nvSpPr>
          <p:cNvPr id="32770" name="Rectangle 2"/>
          <p:cNvSpPr>
            <a:spLocks noGrp="1" noChangeArrowheads="1"/>
          </p:cNvSpPr>
          <p:nvPr>
            <p:ph type="body" idx="1"/>
          </p:nvPr>
        </p:nvSpPr>
        <p:spPr>
          <a:ln/>
        </p:spPr>
        <p:txBody>
          <a:bodyPr/>
          <a:lstStyle/>
          <a:p>
            <a:pPr eaLnBrk="1" hangingPunct="1">
              <a:defRPr/>
            </a:pPr>
            <a:r>
              <a:rPr lang="en-US" dirty="0">
                <a:latin typeface="Arial" pitchFamily="34" charset="0"/>
                <a:cs typeface="Arial" pitchFamily="34" charset="0"/>
                <a:sym typeface="Times New Roman" pitchFamily="18" charset="0"/>
              </a:rPr>
              <a:t>Introduce briefly the concept of the Team Challenge and Instant challenge.</a:t>
            </a:r>
          </a:p>
          <a:p>
            <a:pPr eaLnBrk="1" hangingPunct="1">
              <a:defRPr/>
            </a:pPr>
            <a:endParaRPr lang="en-US" dirty="0">
              <a:latin typeface="Arial" pitchFamily="34" charset="0"/>
              <a:cs typeface="Arial" pitchFamily="34" charset="0"/>
              <a:sym typeface="Times New Roman" pitchFamily="18" charset="0"/>
            </a:endParaRPr>
          </a:p>
          <a:p>
            <a:pPr eaLnBrk="1" hangingPunct="1">
              <a:defRPr/>
            </a:pPr>
            <a:r>
              <a:rPr lang="en-US" dirty="0">
                <a:latin typeface="Arial" pitchFamily="34" charset="0"/>
                <a:cs typeface="Arial" pitchFamily="34" charset="0"/>
                <a:sym typeface="Times New Roman" pitchFamily="18" charset="0"/>
              </a:rPr>
              <a:t>Then transition into what the Team Challenges are, and explain that they have been given a handout with each Team Challenge described in more detail.</a:t>
            </a:r>
          </a:p>
          <a:p>
            <a:pPr eaLnBrk="1" hangingPunct="1">
              <a:defRPr/>
            </a:pPr>
            <a:endParaRPr lang="en-US" dirty="0">
              <a:latin typeface="Arial" pitchFamily="34" charset="0"/>
              <a:cs typeface="Arial" pitchFamily="34" charset="0"/>
              <a:sym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latin typeface="Arial" pitchFamily="34" charset="0"/>
                <a:cs typeface="Arial" pitchFamily="34" charset="0"/>
                <a:sym typeface="Times New Roman" pitchFamily="18" charset="0"/>
              </a:rPr>
              <a:t>You may have heard that doing DI takes a lot of time, but let</a:t>
            </a:r>
            <a:r>
              <a:rPr lang="ja-JP" altLang="en-US" dirty="0" smtClean="0">
                <a:latin typeface="Arial" pitchFamily="34" charset="0"/>
                <a:cs typeface="Arial" pitchFamily="34" charset="0"/>
                <a:sym typeface="Times New Roman" pitchFamily="18" charset="0"/>
              </a:rPr>
              <a:t>’</a:t>
            </a:r>
            <a:r>
              <a:rPr lang="en-US" altLang="ja-JP" dirty="0" smtClean="0">
                <a:latin typeface="Arial" pitchFamily="34" charset="0"/>
                <a:cs typeface="Arial" pitchFamily="34" charset="0"/>
                <a:sym typeface="Times New Roman" pitchFamily="18" charset="0"/>
              </a:rPr>
              <a:t>s look at what a </a:t>
            </a:r>
            <a:r>
              <a:rPr lang="ja-JP" altLang="en-US" dirty="0" smtClean="0">
                <a:latin typeface="Arial" pitchFamily="34" charset="0"/>
                <a:cs typeface="Arial" pitchFamily="34" charset="0"/>
                <a:sym typeface="Times New Roman" pitchFamily="18" charset="0"/>
              </a:rPr>
              <a:t>“</a:t>
            </a:r>
            <a:r>
              <a:rPr lang="en-US" altLang="ja-JP" dirty="0" smtClean="0">
                <a:latin typeface="Arial" pitchFamily="34" charset="0"/>
                <a:cs typeface="Arial" pitchFamily="34" charset="0"/>
                <a:sym typeface="Times New Roman" pitchFamily="18" charset="0"/>
              </a:rPr>
              <a:t>typical season</a:t>
            </a:r>
            <a:r>
              <a:rPr lang="ja-JP" altLang="en-US" dirty="0" smtClean="0">
                <a:latin typeface="Arial" pitchFamily="34" charset="0"/>
                <a:cs typeface="Arial" pitchFamily="34" charset="0"/>
                <a:sym typeface="Times New Roman" pitchFamily="18" charset="0"/>
              </a:rPr>
              <a:t>”</a:t>
            </a:r>
            <a:r>
              <a:rPr lang="en-US" altLang="ja-JP" dirty="0" smtClean="0">
                <a:latin typeface="Arial" pitchFamily="34" charset="0"/>
                <a:cs typeface="Arial" pitchFamily="34" charset="0"/>
                <a:sym typeface="Times New Roman" pitchFamily="18" charset="0"/>
              </a:rPr>
              <a:t> might look like.</a:t>
            </a:r>
          </a:p>
          <a:p>
            <a:pPr eaLnBrk="1" hangingPunct="1">
              <a:defRPr/>
            </a:pPr>
            <a:endParaRPr lang="en-US" dirty="0" smtClean="0">
              <a:latin typeface="Arial" pitchFamily="34" charset="0"/>
              <a:cs typeface="Arial" pitchFamily="34" charset="0"/>
              <a:sym typeface="Lucida Grande" charset="0"/>
            </a:endParaRPr>
          </a:p>
          <a:p>
            <a:pPr eaLnBrk="1" hangingPunct="1">
              <a:defRPr/>
            </a:pPr>
            <a:r>
              <a:rPr lang="en-US" dirty="0" smtClean="0">
                <a:latin typeface="Arial" pitchFamily="34" charset="0"/>
                <a:cs typeface="Arial" pitchFamily="34" charset="0"/>
                <a:sym typeface="Lucida Grande" charset="0"/>
              </a:rPr>
              <a:t>(briefly mention each of the steps listed here)</a:t>
            </a:r>
          </a:p>
          <a:p>
            <a:pPr eaLnBrk="1" hangingPunct="1">
              <a:defRPr/>
            </a:pPr>
            <a:endParaRPr lang="en-US" dirty="0" smtClean="0">
              <a:latin typeface="Arial" pitchFamily="34" charset="0"/>
              <a:cs typeface="Arial" pitchFamily="34" charset="0"/>
              <a:sym typeface="Lucida Grande" charset="0"/>
            </a:endParaRPr>
          </a:p>
          <a:p>
            <a:pPr>
              <a:defRPr/>
            </a:pPr>
            <a:endParaRPr lang="en-US" dirty="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a:solidFill>
            <a:srgbClr val="FFFFFF"/>
          </a:solidFill>
          <a:ln/>
        </p:spPr>
      </p:sp>
      <p:sp>
        <p:nvSpPr>
          <p:cNvPr id="55298" name="Rectangle 2"/>
          <p:cNvSpPr>
            <a:spLocks noGrp="1" noChangeArrowheads="1"/>
          </p:cNvSpPr>
          <p:nvPr>
            <p:ph type="body" idx="1"/>
          </p:nvPr>
        </p:nvSpPr>
        <p:spPr>
          <a:ln/>
        </p:spPr>
        <p:txBody>
          <a:bodyPr/>
          <a:lstStyle/>
          <a:p>
            <a:pPr eaLnBrk="1" hangingPunct="1"/>
            <a:r>
              <a:rPr lang="en-US" sz="1300" smtClean="0">
                <a:latin typeface="Arial" charset="0"/>
                <a:cs typeface="Arial" charset="0"/>
                <a:sym typeface="Times New Roman" pitchFamily="18" charset="0"/>
              </a:rPr>
              <a:t>There is really no </a:t>
            </a:r>
            <a:r>
              <a:rPr lang="ja-JP" altLang="en-US" sz="1300" smtClean="0">
                <a:latin typeface="Arial" charset="0"/>
                <a:cs typeface="Arial" charset="0"/>
                <a:sym typeface="Times New Roman" pitchFamily="18" charset="0"/>
              </a:rPr>
              <a:t>“</a:t>
            </a:r>
            <a:r>
              <a:rPr lang="en-US" altLang="ja-JP" sz="1300" smtClean="0">
                <a:latin typeface="Arial" charset="0"/>
                <a:cs typeface="Arial" charset="0"/>
                <a:sym typeface="Times New Roman" pitchFamily="18" charset="0"/>
              </a:rPr>
              <a:t>typical</a:t>
            </a:r>
            <a:r>
              <a:rPr lang="ja-JP" altLang="en-US" sz="1300" smtClean="0">
                <a:latin typeface="Arial" charset="0"/>
                <a:cs typeface="Arial" charset="0"/>
                <a:sym typeface="Times New Roman" pitchFamily="18" charset="0"/>
              </a:rPr>
              <a:t>”</a:t>
            </a:r>
            <a:r>
              <a:rPr lang="en-US" altLang="ja-JP" sz="1300" smtClean="0">
                <a:latin typeface="Arial" charset="0"/>
                <a:cs typeface="Arial" charset="0"/>
                <a:sym typeface="Times New Roman" pitchFamily="18" charset="0"/>
              </a:rPr>
              <a:t> season. The amount of time required varies greatly, depending on how much time the team members have available to devote to DI. Some teams get into DI in a big way, and want to spend lots of time working on their Team Challenge.</a:t>
            </a:r>
          </a:p>
          <a:p>
            <a:pPr eaLnBrk="1" hangingPunct="1"/>
            <a:endParaRPr lang="en-US" altLang="ja-JP" sz="1300" smtClean="0">
              <a:latin typeface="Arial" charset="0"/>
              <a:cs typeface="Arial" charset="0"/>
              <a:sym typeface="Times New Roman" pitchFamily="18" charset="0"/>
            </a:endParaRPr>
          </a:p>
          <a:p>
            <a:pPr eaLnBrk="1" hangingPunct="1"/>
            <a:r>
              <a:rPr lang="en-US" altLang="ja-JP" sz="1300" smtClean="0">
                <a:latin typeface="Arial" charset="0"/>
                <a:cs typeface="Arial" charset="0"/>
                <a:sym typeface="Times New Roman" pitchFamily="18" charset="0"/>
              </a:rPr>
              <a:t>Other teams just want to have fun together, and spend a minimal amount of time on their solution. The Team Challenges are generally designed to allow simple solutions, although these usually won’t receive a high score.</a:t>
            </a:r>
          </a:p>
          <a:p>
            <a:pPr eaLnBrk="1" hangingPunct="1"/>
            <a:endParaRPr lang="en-US" sz="1300" smtClean="0">
              <a:latin typeface="Arial" charset="0"/>
              <a:cs typeface="Arial" charset="0"/>
              <a:sym typeface="Times New Roman" pitchFamily="18" charset="0"/>
            </a:endParaRPr>
          </a:p>
          <a:p>
            <a:pPr eaLnBrk="1" hangingPunct="1"/>
            <a:r>
              <a:rPr lang="en-US" sz="1300" smtClean="0">
                <a:solidFill>
                  <a:srgbClr val="17356D"/>
                </a:solidFill>
                <a:latin typeface="Arial" charset="0"/>
                <a:cs typeface="Arial" charset="0"/>
                <a:sym typeface="Verdana" pitchFamily="34" charset="0"/>
              </a:rPr>
              <a:t>It</a:t>
            </a:r>
            <a:r>
              <a:rPr lang="ja-JP" altLang="en-US" sz="1300" smtClean="0">
                <a:solidFill>
                  <a:srgbClr val="17356D"/>
                </a:solidFill>
                <a:latin typeface="Arial" charset="0"/>
                <a:cs typeface="Arial" charset="0"/>
                <a:sym typeface="Verdana" pitchFamily="34" charset="0"/>
              </a:rPr>
              <a:t>’</a:t>
            </a:r>
            <a:r>
              <a:rPr lang="en-US" altLang="ja-JP" sz="1300" smtClean="0">
                <a:solidFill>
                  <a:srgbClr val="17356D"/>
                </a:solidFill>
                <a:latin typeface="Arial" charset="0"/>
                <a:cs typeface="Arial" charset="0"/>
                <a:sym typeface="Verdana" pitchFamily="34" charset="0"/>
              </a:rPr>
              <a:t>s usually possible to work around other activities. When a team includes members with other commitments, they can agree among themselves to limit the amount of work that</a:t>
            </a:r>
            <a:r>
              <a:rPr lang="ja-JP" altLang="en-US" sz="1300" smtClean="0">
                <a:solidFill>
                  <a:srgbClr val="17356D"/>
                </a:solidFill>
                <a:latin typeface="Arial" charset="0"/>
                <a:cs typeface="Arial" charset="0"/>
                <a:sym typeface="Verdana" pitchFamily="34" charset="0"/>
              </a:rPr>
              <a:t>’</a:t>
            </a:r>
            <a:r>
              <a:rPr lang="en-US" altLang="ja-JP" sz="1300" smtClean="0">
                <a:solidFill>
                  <a:srgbClr val="17356D"/>
                </a:solidFill>
                <a:latin typeface="Arial" charset="0"/>
                <a:cs typeface="Arial" charset="0"/>
                <a:sym typeface="Verdana" pitchFamily="34" charset="0"/>
              </a:rPr>
              <a:t>s assigned to those team members. </a:t>
            </a:r>
          </a:p>
          <a:p>
            <a:pPr eaLnBrk="1" hangingPunct="1"/>
            <a:endParaRPr lang="en-US" sz="1300" smtClean="0">
              <a:solidFill>
                <a:srgbClr val="17356D"/>
              </a:solidFill>
              <a:latin typeface="Arial" charset="0"/>
              <a:cs typeface="Arial" charset="0"/>
              <a:sym typeface="Verdana" pitchFamily="34" charset="0"/>
            </a:endParaRPr>
          </a:p>
          <a:p>
            <a:pPr eaLnBrk="1" hangingPunct="1"/>
            <a:r>
              <a:rPr lang="en-US" sz="1300" smtClean="0">
                <a:solidFill>
                  <a:srgbClr val="17356D"/>
                </a:solidFill>
                <a:latin typeface="Arial" charset="0"/>
                <a:cs typeface="Arial" charset="0"/>
                <a:sym typeface="Verdana" pitchFamily="34" charset="0"/>
              </a:rPr>
              <a:t>Imagine someone who has a major role in a school play. At first, the cast will meet once or twice a week for a few hours. This usually changes during the week or two before the first performance. It</a:t>
            </a:r>
            <a:r>
              <a:rPr lang="ja-JP" altLang="en-US" sz="1300" smtClean="0">
                <a:solidFill>
                  <a:srgbClr val="17356D"/>
                </a:solidFill>
                <a:latin typeface="Arial" charset="0"/>
                <a:cs typeface="Arial" charset="0"/>
                <a:sym typeface="Verdana" pitchFamily="34" charset="0"/>
              </a:rPr>
              <a:t>’</a:t>
            </a:r>
            <a:r>
              <a:rPr lang="en-US" altLang="ja-JP" sz="1300" smtClean="0">
                <a:solidFill>
                  <a:srgbClr val="17356D"/>
                </a:solidFill>
                <a:latin typeface="Arial" charset="0"/>
                <a:cs typeface="Arial" charset="0"/>
                <a:sym typeface="Verdana" pitchFamily="34" charset="0"/>
              </a:rPr>
              <a:t>s important to run through the entire play, so the meetings get longer and become more frequent.</a:t>
            </a:r>
          </a:p>
          <a:p>
            <a:pPr eaLnBrk="1" hangingPunct="1"/>
            <a:endParaRPr lang="en-US" sz="1300" smtClean="0">
              <a:solidFill>
                <a:srgbClr val="17356D"/>
              </a:solidFill>
              <a:latin typeface="Arial" charset="0"/>
              <a:cs typeface="Arial" charset="0"/>
              <a:sym typeface="Verdana" pitchFamily="34" charset="0"/>
            </a:endParaRPr>
          </a:p>
          <a:p>
            <a:pPr eaLnBrk="1" hangingPunct="1"/>
            <a:r>
              <a:rPr lang="en-US" sz="1300" smtClean="0">
                <a:solidFill>
                  <a:srgbClr val="17356D"/>
                </a:solidFill>
                <a:latin typeface="Arial" charset="0"/>
                <a:cs typeface="Arial" charset="0"/>
                <a:sym typeface="Verdana" pitchFamily="34" charset="0"/>
              </a:rPr>
              <a:t>The time commitment for DI is very similar. At first, teams will typically meet once a week for a few hours. However, as the date approaches for the tournament, teams usually find that they will need to schedule extra meetings in order to complete their solution on time. During the week before the tournament, the team will usually spend most of their spare time getting everything ready, and rehearsing their performance.</a:t>
            </a:r>
          </a:p>
          <a:p>
            <a:pPr eaLnBrk="1" hangingPunct="1"/>
            <a:endParaRPr lang="en-US" sz="1300" smtClean="0">
              <a:solidFill>
                <a:srgbClr val="17356D"/>
              </a:solidFill>
              <a:latin typeface="Arial" charset="0"/>
              <a:cs typeface="Arial" charset="0"/>
              <a:sym typeface="Verdana" pitchFamily="34" charset="0"/>
            </a:endParaRPr>
          </a:p>
          <a:p>
            <a:pPr eaLnBrk="1" hangingPunct="1"/>
            <a:endParaRPr lang="en-US" sz="1300" smtClean="0">
              <a:solidFill>
                <a:srgbClr val="17356D"/>
              </a:solidFill>
              <a:latin typeface="Arial" charset="0"/>
              <a:cs typeface="Arial" charset="0"/>
              <a:sym typeface="Verdana" pitchFamily="34" charset="0"/>
            </a:endParaRPr>
          </a:p>
          <a:p>
            <a:pPr eaLnBrk="1" hangingPunct="1"/>
            <a:endParaRPr lang="en-US" sz="1300" smtClean="0">
              <a:solidFill>
                <a:srgbClr val="17356D"/>
              </a:solidFill>
              <a:latin typeface="Arial" charset="0"/>
              <a:cs typeface="Arial" charset="0"/>
              <a:sym typeface="Verdan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ln/>
        </p:spPr>
        <p:txBody>
          <a:bodyPr/>
          <a:lstStyle/>
          <a:p>
            <a:pPr marL="39688" eaLnBrk="1" hangingPunct="1">
              <a:spcBef>
                <a:spcPts val="763"/>
              </a:spcBef>
            </a:pPr>
            <a:r>
              <a:rPr lang="en-US" sz="800" smtClean="0">
                <a:solidFill>
                  <a:srgbClr val="000000"/>
                </a:solidFill>
                <a:latin typeface="Arial" charset="0"/>
                <a:cs typeface="Arial" charset="0"/>
                <a:sym typeface="Arial" charset="0"/>
              </a:rPr>
              <a:t> Explain that the next few slides show this year’s challenges.  Each challenge has focus on a general area such as science or engineering, but all of the challenges share elements such as telling a story with a specific theme, meeting specifications, and applying the team’s creativity.</a:t>
            </a:r>
          </a:p>
          <a:p>
            <a:pPr marL="39688" algn="ctr" eaLnBrk="1" hangingPunct="1">
              <a:spcBef>
                <a:spcPts val="763"/>
              </a:spcBef>
            </a:pPr>
            <a:endParaRPr lang="en-US" sz="800" smtClean="0">
              <a:solidFill>
                <a:srgbClr val="000000"/>
              </a:solidFill>
              <a:latin typeface="Arial" charset="0"/>
              <a:cs typeface="Arial" charset="0"/>
              <a:sym typeface="Arial" charset="0"/>
            </a:endParaRPr>
          </a:p>
          <a:p>
            <a:pPr marL="39688" eaLnBrk="1" hangingPunct="1">
              <a:spcBef>
                <a:spcPts val="763"/>
              </a:spcBef>
            </a:pPr>
            <a:r>
              <a:rPr lang="en-US" sz="800" smtClean="0">
                <a:solidFill>
                  <a:srgbClr val="000000"/>
                </a:solidFill>
                <a:latin typeface="Arial" charset="0"/>
                <a:cs typeface="Arial" charset="0"/>
                <a:sym typeface="Arial" charset="0"/>
              </a:rPr>
              <a:t>Then briefly describe each of this year’s challenges.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ln/>
        </p:spPr>
        <p:txBody>
          <a:bodyPr/>
          <a:lstStyle/>
          <a:p>
            <a:pPr marL="40439" algn="ctr" eaLnBrk="1" hangingPunct="1">
              <a:spcBef>
                <a:spcPts val="764"/>
              </a:spcBef>
              <a:defRPr/>
            </a:pPr>
            <a:endParaRPr lang="en-US" sz="1800" dirty="0">
              <a:solidFill>
                <a:srgbClr val="000000"/>
              </a:solidFill>
              <a:latin typeface="Arial" charset="0"/>
              <a:ea typeface="ＭＳ Ｐゴシック" charset="0"/>
              <a:cs typeface="Arial" charset="0"/>
              <a:sym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ln/>
        </p:spPr>
        <p:txBody>
          <a:bodyPr/>
          <a:lstStyle/>
          <a:p>
            <a:pPr marL="40439" algn="ctr" eaLnBrk="1" hangingPunct="1">
              <a:spcBef>
                <a:spcPts val="764"/>
              </a:spcBef>
              <a:defRPr/>
            </a:pPr>
            <a:endParaRPr lang="en-US" sz="1800" dirty="0">
              <a:solidFill>
                <a:srgbClr val="000000"/>
              </a:solidFill>
              <a:latin typeface="Arial" charset="0"/>
              <a:ea typeface="ＭＳ Ｐゴシック" charset="0"/>
              <a:cs typeface="Arial" charset="0"/>
              <a:sym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ln/>
        </p:spPr>
        <p:txBody>
          <a:bodyPr/>
          <a:lstStyle/>
          <a:p>
            <a:pPr marL="40439" algn="ctr" eaLnBrk="1" hangingPunct="1">
              <a:spcBef>
                <a:spcPts val="764"/>
              </a:spcBef>
              <a:defRPr/>
            </a:pPr>
            <a:endParaRPr lang="en-US" sz="1800" dirty="0">
              <a:solidFill>
                <a:srgbClr val="000000"/>
              </a:solidFill>
              <a:latin typeface="Arial" charset="0"/>
              <a:ea typeface="ＭＳ Ｐゴシック" charset="0"/>
              <a:cs typeface="Arial" charset="0"/>
              <a:sym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ln/>
        </p:spPr>
        <p:txBody>
          <a:bodyPr/>
          <a:lstStyle/>
          <a:p>
            <a:pPr marL="40439" algn="ctr" eaLnBrk="1" hangingPunct="1">
              <a:spcBef>
                <a:spcPts val="764"/>
              </a:spcBef>
              <a:defRPr/>
            </a:pPr>
            <a:endParaRPr lang="en-US" sz="1800" dirty="0">
              <a:solidFill>
                <a:srgbClr val="000000"/>
              </a:solidFill>
              <a:latin typeface="Arial" charset="0"/>
              <a:ea typeface="ＭＳ Ｐゴシック" charset="0"/>
              <a:cs typeface="Arial" charset="0"/>
              <a:sym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noFill/>
        </p:spPr>
        <p:txBody>
          <a:bodyPr/>
          <a:lstStyle/>
          <a:p>
            <a:pPr marL="39688" eaLnBrk="1" hangingPunct="1">
              <a:spcBef>
                <a:spcPts val="763"/>
              </a:spcBef>
            </a:pPr>
            <a:endParaRPr lang="en-US" sz="800" smtClean="0">
              <a:solidFill>
                <a:srgbClr val="000000"/>
              </a:solidFill>
              <a:latin typeface="Arial" charset="0"/>
              <a:cs typeface="Arial" charset="0"/>
              <a:sym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Rot="1" noChangeAspect="1" noChangeArrowheads="1"/>
          </p:cNvSpPr>
          <p:nvPr>
            <p:ph type="sldImg"/>
          </p:nvPr>
        </p:nvSpPr>
        <p:spPr>
          <a:solidFill>
            <a:srgbClr val="FFFFFF"/>
          </a:solidFill>
          <a:ln/>
        </p:spPr>
      </p:sp>
      <p:sp>
        <p:nvSpPr>
          <p:cNvPr id="16386" name="Rectangle 2"/>
          <p:cNvSpPr>
            <a:spLocks noGrp="1" noChangeArrowheads="1"/>
          </p:cNvSpPr>
          <p:nvPr>
            <p:ph type="body" idx="1"/>
          </p:nvPr>
        </p:nvSpPr>
        <p:spPr>
          <a:ln/>
        </p:spPr>
        <p:txBody>
          <a:bodyPr/>
          <a:lstStyle/>
          <a:p>
            <a:pPr eaLnBrk="1" hangingPunct="1">
              <a:defRPr/>
            </a:pPr>
            <a:endParaRPr lang="en-US" sz="2200" dirty="0">
              <a:latin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ln/>
        </p:spPr>
        <p:txBody>
          <a:bodyPr/>
          <a:lstStyle/>
          <a:p>
            <a:pPr marL="40439" algn="ctr" eaLnBrk="1" hangingPunct="1">
              <a:spcBef>
                <a:spcPts val="764"/>
              </a:spcBef>
              <a:defRPr/>
            </a:pPr>
            <a:r>
              <a:rPr lang="en-US" sz="800" dirty="0">
                <a:solidFill>
                  <a:srgbClr val="000000"/>
                </a:solidFill>
                <a:latin typeface="Arial" charset="0"/>
                <a:ea typeface="ＭＳ Ｐゴシック" charset="0"/>
                <a:cs typeface="Arial" charset="0"/>
                <a:sym typeface="Arial" charset="0"/>
              </a:rP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ln/>
        </p:spPr>
        <p:txBody>
          <a:bodyPr/>
          <a:lstStyle/>
          <a:p>
            <a:pPr marL="39688" eaLnBrk="1" hangingPunct="1">
              <a:spcBef>
                <a:spcPts val="763"/>
              </a:spcBef>
            </a:pPr>
            <a:r>
              <a:rPr lang="en-US" sz="900" smtClean="0">
                <a:latin typeface="Franklin Gothic Book" pitchFamily="34" charset="0"/>
              </a:rPr>
              <a:t>Say – could be solo, a particular costume or element of a skit, a technical innovation.. The team chooses! The idea is that teams have the chance to emphasize something they are good at or of which they are particularly proud.</a:t>
            </a:r>
          </a:p>
          <a:p>
            <a:pPr marL="39688" algn="ctr" eaLnBrk="1" hangingPunct="1">
              <a:spcBef>
                <a:spcPts val="763"/>
              </a:spcBef>
            </a:pPr>
            <a:endParaRPr lang="en-US" sz="800" smtClean="0">
              <a:solidFill>
                <a:srgbClr val="000000"/>
              </a:solidFill>
              <a:latin typeface="Arial" charset="0"/>
              <a:cs typeface="Arial" charset="0"/>
              <a:sym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a:solidFill>
            <a:srgbClr val="FFFFFF"/>
          </a:solidFill>
          <a:ln/>
        </p:spPr>
      </p:sp>
      <p:sp>
        <p:nvSpPr>
          <p:cNvPr id="49154" name="Rectangle 2"/>
          <p:cNvSpPr>
            <a:spLocks noGrp="1" noChangeArrowheads="1"/>
          </p:cNvSpPr>
          <p:nvPr>
            <p:ph type="body" idx="1"/>
          </p:nvPr>
        </p:nvSpPr>
        <p:spPr>
          <a:ln/>
        </p:spPr>
        <p:txBody>
          <a:bodyPr/>
          <a:lstStyle/>
          <a:p>
            <a:pPr eaLnBrk="1" hangingPunct="1">
              <a:defRPr/>
            </a:pPr>
            <a:r>
              <a:rPr lang="en-US" sz="1300" dirty="0">
                <a:latin typeface="Arial" pitchFamily="34" charset="0"/>
                <a:ea typeface="ＭＳ Ｐゴシック" charset="0"/>
                <a:cs typeface="Arial" pitchFamily="34" charset="0"/>
                <a:sym typeface="Lucida Grande" charset="0"/>
              </a:rPr>
              <a:t>Explain IC and introduce the quick IC activity</a:t>
            </a:r>
          </a:p>
          <a:p>
            <a:pPr eaLnBrk="1" hangingPunct="1">
              <a:defRPr/>
            </a:pPr>
            <a:endParaRPr lang="en-US" sz="22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a:solidFill>
            <a:srgbClr val="FFFFFF"/>
          </a:solidFill>
          <a:ln/>
        </p:spPr>
      </p:sp>
      <p:sp>
        <p:nvSpPr>
          <p:cNvPr id="51202" name="Rectangle 2"/>
          <p:cNvSpPr>
            <a:spLocks noGrp="1" noChangeArrowheads="1"/>
          </p:cNvSpPr>
          <p:nvPr>
            <p:ph type="body" idx="1"/>
          </p:nvPr>
        </p:nvSpPr>
        <p:spPr>
          <a:ln/>
        </p:spPr>
        <p:txBody>
          <a:bodyPr/>
          <a:lstStyle/>
          <a:p>
            <a:pPr>
              <a:defRPr/>
            </a:pPr>
            <a:r>
              <a:rPr lang="en-US" dirty="0"/>
              <a:t>Strings Attached</a:t>
            </a:r>
          </a:p>
          <a:p>
            <a:pPr>
              <a:defRPr/>
            </a:pPr>
            <a:r>
              <a:rPr lang="en-US" dirty="0"/>
              <a:t>SETUP:</a:t>
            </a:r>
          </a:p>
          <a:p>
            <a:pPr>
              <a:defRPr/>
            </a:pPr>
            <a:endParaRPr lang="en-US" dirty="0"/>
          </a:p>
          <a:p>
            <a:pPr>
              <a:defRPr/>
            </a:pPr>
            <a:r>
              <a:rPr lang="en-US" dirty="0"/>
              <a:t>Rubber band with strings attached to it (you can do it with a rubber band and, say, 6 or 8 strings – depends on how many people you want crowded around a single area.  I’d go with 7 to a team (max number of DI kids)…</a:t>
            </a:r>
          </a:p>
          <a:p>
            <a:pPr>
              <a:defRPr/>
            </a:pPr>
            <a:endParaRPr lang="en-US" dirty="0"/>
          </a:p>
          <a:p>
            <a:pPr>
              <a:defRPr/>
            </a:pPr>
            <a:r>
              <a:rPr lang="en-US" dirty="0"/>
              <a:t>15 cups to a table (mix up the cups so some are up and some are down)</a:t>
            </a:r>
          </a:p>
          <a:p>
            <a:pPr>
              <a:defRPr/>
            </a:pPr>
            <a:r>
              <a:rPr lang="en-US" dirty="0"/>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a:solidFill>
            <a:srgbClr val="FFFFFF"/>
          </a:solidFill>
          <a:ln/>
        </p:spPr>
      </p:sp>
      <p:sp>
        <p:nvSpPr>
          <p:cNvPr id="51202" name="Rectangle 2"/>
          <p:cNvSpPr>
            <a:spLocks noGrp="1" noChangeArrowheads="1"/>
          </p:cNvSpPr>
          <p:nvPr>
            <p:ph type="body" idx="1"/>
          </p:nvPr>
        </p:nvSpPr>
        <p:spPr>
          <a:ln/>
        </p:spPr>
        <p:txBody>
          <a:bodyPr/>
          <a:lstStyle/>
          <a:p>
            <a:pPr eaLnBrk="1" hangingPunct="1">
              <a:defRPr/>
            </a:pPr>
            <a:r>
              <a:rPr lang="en-US" dirty="0">
                <a:latin typeface="Arial" pitchFamily="34" charset="0"/>
                <a:ea typeface="ＭＳ Ｐゴシック" charset="0"/>
                <a:cs typeface="Arial" pitchFamily="34" charset="0"/>
                <a:sym typeface="Lucida Grande" charset="0"/>
              </a:rPr>
              <a:t>Do a debrief after, how could they have done better</a:t>
            </a:r>
          </a:p>
          <a:p>
            <a:pPr eaLnBrk="1" hangingPunct="1">
              <a:defRPr/>
            </a:pPr>
            <a:endParaRPr lang="en-US" sz="22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p:cNvSpPr>
          <p:nvPr>
            <p:ph type="sldImg"/>
          </p:nvPr>
        </p:nvSpPr>
        <p:spPr>
          <a:solidFill>
            <a:srgbClr val="FFFFFF"/>
          </a:solidFill>
          <a:ln/>
        </p:spPr>
      </p:sp>
      <p:sp>
        <p:nvSpPr>
          <p:cNvPr id="24578" name="Rectangle 2"/>
          <p:cNvSpPr>
            <a:spLocks noGrp="1" noChangeArrowheads="1"/>
          </p:cNvSpPr>
          <p:nvPr>
            <p:ph type="body" idx="1"/>
          </p:nvPr>
        </p:nvSpPr>
        <p:spPr>
          <a:ln/>
        </p:spPr>
        <p:txBody>
          <a:bodyPr/>
          <a:lstStyle/>
          <a:p>
            <a:pPr eaLnBrk="1" hangingPunct="1">
              <a:defRPr/>
            </a:pPr>
            <a:r>
              <a:rPr lang="en-US" dirty="0" smtClean="0">
                <a:latin typeface="Arial" pitchFamily="34" charset="0"/>
                <a:cs typeface="Arial" pitchFamily="34" charset="0"/>
                <a:sym typeface="Times New Roman" pitchFamily="18" charset="0"/>
              </a:rPr>
              <a:t>This is what we teach… (point out each of the items)</a:t>
            </a:r>
          </a:p>
          <a:p>
            <a:pPr eaLnBrk="1" hangingPunct="1">
              <a:defRPr/>
            </a:pPr>
            <a:endParaRPr lang="en-US" dirty="0" smtClean="0">
              <a:latin typeface="Arial" pitchFamily="34" charset="0"/>
              <a:cs typeface="Arial" pitchFamily="34" charset="0"/>
              <a:sym typeface="Times New Roman" pitchFamily="18" charset="0"/>
            </a:endParaRPr>
          </a:p>
          <a:p>
            <a:pPr eaLnBrk="1" hangingPunct="1">
              <a:defRPr/>
            </a:pPr>
            <a:r>
              <a:rPr lang="en-US" dirty="0" smtClean="0">
                <a:latin typeface="Arial" pitchFamily="34" charset="0"/>
                <a:cs typeface="Arial" pitchFamily="34" charset="0"/>
                <a:sym typeface="Times New Roman" pitchFamily="18" charset="0"/>
              </a:rPr>
              <a:t>So how do these educational goals match up with what companies are looking for when they select employees? (next slide)</a:t>
            </a:r>
          </a:p>
          <a:p>
            <a:pPr eaLnBrk="1" hangingPunct="1">
              <a:defRPr/>
            </a:pPr>
            <a:r>
              <a:rPr lang="en-US" dirty="0" smtClean="0">
                <a:latin typeface="Arial" pitchFamily="34" charset="0"/>
                <a:cs typeface="Arial" pitchFamily="34" charset="0"/>
                <a:sym typeface="Times New Roman" pitchFamily="18" charset="0"/>
              </a:rPr>
              <a:t>		</a:t>
            </a:r>
            <a:r>
              <a:rPr lang="en-US" dirty="0" smtClean="0">
                <a:latin typeface="Times New Roman" pitchFamily="18" charset="0"/>
                <a:cs typeface="Times New Roman" pitchFamily="18" charset="0"/>
                <a:sym typeface="Times New Roman" pitchFamily="18" charset="0"/>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a:solidFill>
            <a:srgbClr val="FFFFFF"/>
          </a:solidFill>
          <a:ln/>
        </p:spPr>
      </p:sp>
      <p:sp>
        <p:nvSpPr>
          <p:cNvPr id="55298" name="Rectangle 2"/>
          <p:cNvSpPr>
            <a:spLocks noGrp="1" noChangeArrowheads="1"/>
          </p:cNvSpPr>
          <p:nvPr>
            <p:ph type="body" idx="1"/>
          </p:nvPr>
        </p:nvSpPr>
        <p:spPr>
          <a:ln/>
        </p:spPr>
        <p:txBody>
          <a:bodyPr/>
          <a:lstStyle/>
          <a:p>
            <a:pPr eaLnBrk="1" hangingPunct="1">
              <a:defRPr/>
            </a:pPr>
            <a:endParaRPr lang="en-US" dirty="0">
              <a:latin typeface="Arial" charset="0"/>
              <a:ea typeface="MS PGothic" charset="0"/>
              <a:cs typeface="Arial" charset="0"/>
              <a:sym typeface="Verdan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 do the experts have to say about DI?</a:t>
            </a:r>
          </a:p>
          <a:p>
            <a:endParaRPr lang="en-US" smtClean="0"/>
          </a:p>
          <a:p>
            <a:r>
              <a:rPr lang="en-US" smtClean="0"/>
              <a:t>Here</a:t>
            </a:r>
            <a:r>
              <a:rPr lang="en-US" altLang="en-US" smtClean="0"/>
              <a:t>’</a:t>
            </a:r>
            <a:r>
              <a:rPr lang="en-US" smtClean="0"/>
              <a:t>s a quote from the Raymond Simon, the Deputy Secretary of Education.  DI teaches the skills that students need to be the leaders and innovators of the future.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a:solidFill>
            <a:srgbClr val="FFFFFF"/>
          </a:solidFill>
          <a:ln/>
        </p:spPr>
      </p:sp>
      <p:sp>
        <p:nvSpPr>
          <p:cNvPr id="26626" name="Rectangle 2"/>
          <p:cNvSpPr>
            <a:spLocks noGrp="1" noChangeArrowheads="1"/>
          </p:cNvSpPr>
          <p:nvPr>
            <p:ph type="body" idx="1"/>
          </p:nvPr>
        </p:nvSpPr>
        <p:spPr>
          <a:ln/>
        </p:spPr>
        <p:txBody>
          <a:bodyPr/>
          <a:lstStyle/>
          <a:p>
            <a:pPr eaLnBrk="1" hangingPunct="1">
              <a:defRPr/>
            </a:pPr>
            <a:r>
              <a:rPr lang="en-US" dirty="0" smtClean="0">
                <a:latin typeface="Arial" pitchFamily="34" charset="0"/>
                <a:cs typeface="Arial" pitchFamily="34" charset="0"/>
                <a:sym typeface="Times New Roman" pitchFamily="18" charset="0"/>
              </a:rPr>
              <a:t>You’ll find lots of team-created videos at sites like YouTube. Please contact NH-DI if you can’t find something suitable.</a:t>
            </a:r>
          </a:p>
          <a:p>
            <a:pPr eaLnBrk="1" hangingPunct="1">
              <a:defRPr/>
            </a:pPr>
            <a:endParaRPr lang="en-US" dirty="0" smtClean="0">
              <a:latin typeface="Arial" pitchFamily="34" charset="0"/>
              <a:cs typeface="Arial" pitchFamily="34" charset="0"/>
              <a:sym typeface="Times New Roman" pitchFamily="18" charset="0"/>
            </a:endParaRPr>
          </a:p>
          <a:p>
            <a:pPr eaLnBrk="1" hangingPunct="1">
              <a:defRPr/>
            </a:pPr>
            <a:r>
              <a:rPr lang="en-US" dirty="0" smtClean="0">
                <a:latin typeface="Arial" pitchFamily="34" charset="0"/>
                <a:cs typeface="Arial" pitchFamily="34" charset="0"/>
                <a:sym typeface="Times New Roman" pitchFamily="18" charset="0"/>
              </a:rPr>
              <a:t>If you’d rather not use a video, you could skip this slide, and include only the written participant endorsements that follow.</a:t>
            </a:r>
            <a:endParaRPr lang="en-US" altLang="ja-JP" dirty="0" smtClean="0">
              <a:latin typeface="Arial" pitchFamily="34" charset="0"/>
              <a:cs typeface="Arial" pitchFamily="34" charset="0"/>
              <a:sym typeface="Times New Roman" pitchFamily="18" charset="0"/>
            </a:endParaRPr>
          </a:p>
          <a:p>
            <a:pPr eaLnBrk="1" hangingPunct="1">
              <a:defRPr/>
            </a:pPr>
            <a:endParaRPr lang="en-US" dirty="0" smtClean="0">
              <a:latin typeface="Arial" pitchFamily="34" charset="0"/>
              <a:cs typeface="Arial" pitchFamily="34" charset="0"/>
              <a:sym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Rot="1" noChangeAspect="1" noChangeArrowheads="1"/>
          </p:cNvSpPr>
          <p:nvPr>
            <p:ph type="sldImg"/>
          </p:nvPr>
        </p:nvSpPr>
        <p:spPr>
          <a:solidFill>
            <a:srgbClr val="FFFFFF"/>
          </a:solidFill>
          <a:ln/>
        </p:spPr>
      </p:sp>
      <p:sp>
        <p:nvSpPr>
          <p:cNvPr id="16386" name="Rectangle 2"/>
          <p:cNvSpPr>
            <a:spLocks noGrp="1" noChangeArrowheads="1"/>
          </p:cNvSpPr>
          <p:nvPr>
            <p:ph type="body" idx="1"/>
          </p:nvPr>
        </p:nvSpPr>
        <p:spPr>
          <a:ln/>
        </p:spPr>
        <p:txBody>
          <a:bodyPr/>
          <a:lstStyle/>
          <a:p>
            <a:r>
              <a:rPr lang="en-US" sz="1200" kern="1200" dirty="0" smtClean="0">
                <a:solidFill>
                  <a:schemeClr val="tx1"/>
                </a:solidFill>
                <a:effectLst/>
                <a:latin typeface="Futura" charset="0"/>
                <a:ea typeface="MS PGothic" pitchFamily="34" charset="-128"/>
                <a:cs typeface="MS PGothic" charset="0"/>
              </a:rPr>
              <a:t>Imagine a program where students…</a:t>
            </a:r>
          </a:p>
          <a:p>
            <a:endParaRPr lang="en-US" sz="1200" kern="1200" dirty="0" smtClean="0">
              <a:solidFill>
                <a:schemeClr val="tx1"/>
              </a:solidFill>
              <a:effectLst/>
              <a:latin typeface="Futura" charset="0"/>
              <a:ea typeface="MS PGothic" pitchFamily="34" charset="-128"/>
              <a:cs typeface="MS PGothic" charset="0"/>
            </a:endParaRPr>
          </a:p>
          <a:p>
            <a:r>
              <a:rPr lang="en-US" sz="1200" kern="1200" dirty="0" smtClean="0">
                <a:solidFill>
                  <a:schemeClr val="tx1"/>
                </a:solidFill>
                <a:effectLst/>
                <a:latin typeface="Futura" charset="0"/>
                <a:ea typeface="MS PGothic" pitchFamily="34" charset="-128"/>
                <a:cs typeface="MS PGothic" charset="0"/>
              </a:rPr>
              <a:t>Become confident</a:t>
            </a:r>
          </a:p>
          <a:p>
            <a:r>
              <a:rPr lang="en-US" sz="1200" kern="1200" dirty="0" smtClean="0">
                <a:solidFill>
                  <a:schemeClr val="tx1"/>
                </a:solidFill>
                <a:effectLst/>
                <a:latin typeface="Futura" charset="0"/>
                <a:ea typeface="MS PGothic" pitchFamily="34" charset="-128"/>
                <a:cs typeface="MS PGothic" charset="0"/>
              </a:rPr>
              <a:t>Learning is via exploration rather than direction</a:t>
            </a:r>
          </a:p>
          <a:p>
            <a:r>
              <a:rPr lang="en-US" sz="1200" kern="1200" dirty="0" smtClean="0">
                <a:solidFill>
                  <a:schemeClr val="tx1"/>
                </a:solidFill>
                <a:effectLst/>
                <a:latin typeface="Futura" charset="0"/>
                <a:ea typeface="MS PGothic" pitchFamily="34" charset="-128"/>
                <a:cs typeface="MS PGothic" charset="0"/>
              </a:rPr>
              <a:t>Students develop lifelong, vital skills in creative thinking and solving their own problems.</a:t>
            </a:r>
          </a:p>
          <a:p>
            <a:pPr eaLnBrk="1" hangingPunct="1">
              <a:defRPr/>
            </a:pPr>
            <a:endParaRPr lang="en-US" sz="2200" dirty="0">
              <a:latin typeface="Lucida Grande" charset="0"/>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latin typeface="Arial" pitchFamily="34" charset="0"/>
                <a:cs typeface="Arial" pitchFamily="34" charset="0"/>
                <a:sym typeface="Gill Sans" charset="0"/>
              </a:rPr>
              <a:t>Explain that at most schools, more students want to do DI than there are places on existing teams.</a:t>
            </a:r>
          </a:p>
          <a:p>
            <a:pPr>
              <a:defRPr/>
            </a:pPr>
            <a:endParaRPr lang="en-US" dirty="0" smtClean="0">
              <a:latin typeface="Arial" pitchFamily="34" charset="0"/>
              <a:cs typeface="Arial" pitchFamily="34" charset="0"/>
              <a:sym typeface="Gill Sans" charset="0"/>
            </a:endParaRPr>
          </a:p>
          <a:p>
            <a:pPr>
              <a:defRPr/>
            </a:pPr>
            <a:r>
              <a:rPr lang="en-US" dirty="0" smtClean="0">
                <a:latin typeface="Arial" pitchFamily="34" charset="0"/>
                <a:cs typeface="Arial" pitchFamily="34" charset="0"/>
                <a:sym typeface="Gill Sans" charset="0"/>
              </a:rPr>
              <a:t>Many more students could have this opportunity if more adults were willing to be a Team Manager, which is what we call the adult (or adults) who supervise each DI team.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a:solidFill>
            <a:srgbClr val="FFFFFF"/>
          </a:solidFill>
          <a:ln/>
        </p:spPr>
      </p:sp>
      <p:sp>
        <p:nvSpPr>
          <p:cNvPr id="26626" name="Rectangle 2"/>
          <p:cNvSpPr>
            <a:spLocks noGrp="1" noChangeArrowheads="1"/>
          </p:cNvSpPr>
          <p:nvPr>
            <p:ph type="body" idx="1"/>
          </p:nvPr>
        </p:nvSpPr>
        <p:spPr>
          <a:ln/>
        </p:spPr>
        <p:txBody>
          <a:bodyPr/>
          <a:lstStyle/>
          <a:p>
            <a:pPr eaLnBrk="1" hangingPunct="1">
              <a:defRPr/>
            </a:pPr>
            <a:r>
              <a:rPr lang="en-US" dirty="0" smtClean="0">
                <a:latin typeface="Arial" pitchFamily="34" charset="0"/>
                <a:cs typeface="Arial" pitchFamily="34" charset="0"/>
                <a:sym typeface="Times New Roman" pitchFamily="18" charset="0"/>
              </a:rPr>
              <a:t>You’ll find Team Manager recruitment videos at sites like YouTube. Please contact NH-DI if you can’t find something suitable.</a:t>
            </a:r>
          </a:p>
          <a:p>
            <a:pPr eaLnBrk="1" hangingPunct="1">
              <a:defRPr/>
            </a:pPr>
            <a:endParaRPr lang="en-US" dirty="0" smtClean="0">
              <a:latin typeface="Arial" pitchFamily="34" charset="0"/>
              <a:cs typeface="Arial" pitchFamily="34" charset="0"/>
              <a:sym typeface="Times New Roman" pitchFamily="18" charset="0"/>
            </a:endParaRPr>
          </a:p>
          <a:p>
            <a:pPr eaLnBrk="1" hangingPunct="1">
              <a:defRPr/>
            </a:pPr>
            <a:r>
              <a:rPr lang="en-US" dirty="0" smtClean="0">
                <a:latin typeface="Arial" pitchFamily="34" charset="0"/>
                <a:cs typeface="Arial" pitchFamily="34" charset="0"/>
                <a:sym typeface="Times New Roman" pitchFamily="18" charset="0"/>
              </a:rPr>
              <a:t>If you’d rather not use a video, you could simply skip this slide.</a:t>
            </a:r>
            <a:endParaRPr lang="en-US" altLang="ja-JP" dirty="0" smtClean="0">
              <a:latin typeface="Arial" pitchFamily="34" charset="0"/>
              <a:cs typeface="Arial" pitchFamily="34" charset="0"/>
              <a:sym typeface="Times New Roman" pitchFamily="18" charset="0"/>
            </a:endParaRPr>
          </a:p>
          <a:p>
            <a:pPr eaLnBrk="1" hangingPunct="1">
              <a:defRPr/>
            </a:pPr>
            <a:endParaRPr lang="en-US" dirty="0" smtClean="0">
              <a:latin typeface="Arial" pitchFamily="34" charset="0"/>
              <a:cs typeface="Arial" pitchFamily="34" charset="0"/>
              <a:sym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latin typeface="Arial" pitchFamily="34" charset="0"/>
                <a:cs typeface="Arial" pitchFamily="34" charset="0"/>
                <a:sym typeface="Gill Sans" charset="0"/>
              </a:rPr>
              <a:t>You don</a:t>
            </a:r>
            <a:r>
              <a:rPr lang="ja-JP" altLang="en-US" dirty="0" smtClean="0">
                <a:latin typeface="Arial" pitchFamily="34" charset="0"/>
                <a:cs typeface="Arial" pitchFamily="34" charset="0"/>
                <a:sym typeface="Gill Sans" charset="0"/>
              </a:rPr>
              <a:t>’</a:t>
            </a:r>
            <a:r>
              <a:rPr lang="en-US" altLang="ja-JP" dirty="0" smtClean="0">
                <a:latin typeface="Arial" pitchFamily="34" charset="0"/>
                <a:cs typeface="Arial" pitchFamily="34" charset="0"/>
                <a:sym typeface="Gill Sans" charset="0"/>
              </a:rPr>
              <a:t>t have to be creative to manage a team! Patience is the most important requirement.</a:t>
            </a:r>
          </a:p>
          <a:p>
            <a:pPr>
              <a:defRPr/>
            </a:pPr>
            <a:endParaRPr lang="en-US" altLang="ja-JP" dirty="0" smtClean="0">
              <a:latin typeface="Arial" pitchFamily="34" charset="0"/>
              <a:cs typeface="Arial" pitchFamily="34" charset="0"/>
              <a:sym typeface="Gill Sans" charset="0"/>
            </a:endParaRPr>
          </a:p>
          <a:p>
            <a:pPr>
              <a:defRPr/>
            </a:pPr>
            <a:r>
              <a:rPr lang="en-US" altLang="ja-JP" dirty="0" smtClean="0">
                <a:latin typeface="Arial" pitchFamily="34" charset="0"/>
                <a:cs typeface="Arial" pitchFamily="34" charset="0"/>
                <a:sym typeface="Gill Sans" charset="0"/>
              </a:rPr>
              <a:t>Destination Imagination and NH-DI can provide training, mentors, and great materials to get you going!</a:t>
            </a:r>
          </a:p>
          <a:p>
            <a:pPr>
              <a:defRPr/>
            </a:pPr>
            <a:endParaRPr lang="en-US" altLang="ja-JP" dirty="0" smtClean="0">
              <a:latin typeface="Arial" pitchFamily="34" charset="0"/>
              <a:cs typeface="Arial" pitchFamily="34" charset="0"/>
              <a:sym typeface="Gill Sans" charset="0"/>
            </a:endParaRPr>
          </a:p>
          <a:p>
            <a:pPr>
              <a:defRPr/>
            </a:pPr>
            <a:endParaRPr lang="en-US" dirty="0" smtClean="0">
              <a:latin typeface="Gill Sans" charset="0"/>
              <a:sym typeface="Gill Sans" charset="0"/>
            </a:endParaRPr>
          </a:p>
          <a:p>
            <a:pPr>
              <a:defRPr/>
            </a:pP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Other parents might be willing to help with childcare.</a:t>
            </a:r>
          </a:p>
          <a:p>
            <a:pPr>
              <a:defRPr/>
            </a:pPr>
            <a:endParaRPr lang="en-US" dirty="0" smtClean="0"/>
          </a:p>
          <a:p>
            <a:pPr>
              <a:defRPr/>
            </a:pPr>
            <a:r>
              <a:rPr lang="en-US" dirty="0" smtClean="0"/>
              <a:t>Teams are not required to meet after school. Sometimes weekends or evenings work better for all concerned.</a:t>
            </a:r>
          </a:p>
          <a:p>
            <a:pPr>
              <a:defRPr/>
            </a:pPr>
            <a:endParaRPr lang="en-US" dirty="0" smtClean="0"/>
          </a:p>
          <a:p>
            <a:pPr>
              <a:defRPr/>
            </a:pPr>
            <a:r>
              <a:rPr lang="en-US" dirty="0" smtClean="0"/>
              <a:t>How many parents are Boy Scout or Girl Scout leaders? The weekly time commitment for DI is comparable, BUT it isn’t for the entire year.</a:t>
            </a:r>
          </a:p>
          <a:p>
            <a:pPr>
              <a:defRPr/>
            </a:pPr>
            <a:endParaRPr lang="en-US" dirty="0" smtClean="0"/>
          </a:p>
          <a:p>
            <a:pPr>
              <a:defRPr/>
            </a:pPr>
            <a:r>
              <a:rPr lang="en-US" dirty="0" smtClean="0"/>
              <a:t>How many parents coach an athletic team? The DI season is longer, but athletic teams often have practices several times each week.</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If you really can’t manage a team, there are many other ways to help!</a:t>
            </a:r>
          </a:p>
          <a:p>
            <a:pPr>
              <a:defRPr/>
            </a:pPr>
            <a:endParaRPr lang="en-US" dirty="0" smtClean="0">
              <a:latin typeface="Arial" pitchFamily="34" charset="0"/>
              <a:cs typeface="Arial" pitchFamily="34" charset="0"/>
              <a:sym typeface="Gill Sans" charset="0"/>
            </a:endParaRPr>
          </a:p>
          <a:p>
            <a:pPr>
              <a:defRPr/>
            </a:pPr>
            <a:r>
              <a:rPr lang="en-US" dirty="0" smtClean="0">
                <a:latin typeface="Arial" pitchFamily="34" charset="0"/>
                <a:cs typeface="Arial" pitchFamily="34" charset="0"/>
                <a:sym typeface="Gill Sans" charset="0"/>
              </a:rPr>
              <a:t>If you simply can’t </a:t>
            </a:r>
            <a:r>
              <a:rPr lang="en-US" altLang="ja-JP" dirty="0" smtClean="0">
                <a:latin typeface="Arial" pitchFamily="34" charset="0"/>
                <a:cs typeface="Arial" pitchFamily="34" charset="0"/>
                <a:sym typeface="Gill Sans" charset="0"/>
              </a:rPr>
              <a:t>manage a team, there are many other volunteer opportunities.</a:t>
            </a:r>
          </a:p>
          <a:p>
            <a:pPr>
              <a:defRPr/>
            </a:pPr>
            <a:endParaRPr lang="en-US" altLang="ja-JP" dirty="0" smtClean="0">
              <a:latin typeface="Arial" pitchFamily="34" charset="0"/>
              <a:cs typeface="Arial" pitchFamily="34" charset="0"/>
              <a:sym typeface="Gill Sans" charset="0"/>
            </a:endParaRPr>
          </a:p>
          <a:p>
            <a:pPr>
              <a:defRPr/>
            </a:pPr>
            <a:r>
              <a:rPr lang="en-US" altLang="ja-JP" dirty="0" smtClean="0">
                <a:latin typeface="Arial" pitchFamily="34" charset="0"/>
                <a:cs typeface="Arial" pitchFamily="34" charset="0"/>
                <a:sym typeface="Gill Sans" charset="0"/>
              </a:rPr>
              <a:t>We need tournament officials and volunteers, and every Team Manager could use a little extra help from their parents.</a:t>
            </a:r>
          </a:p>
          <a:p>
            <a:pPr>
              <a:defRPr/>
            </a:pPr>
            <a:endParaRPr lang="en-US" dirty="0" smtClean="0">
              <a:latin typeface="Gill Sans" charset="0"/>
              <a:sym typeface="Gill Sans" charset="0"/>
            </a:endParaRPr>
          </a:p>
          <a:p>
            <a:pPr>
              <a:defRPr/>
            </a:pPr>
            <a:endParaRPr lang="en-US" dirty="0" smtClean="0"/>
          </a:p>
          <a:p>
            <a:pPr>
              <a:defRPr/>
            </a:pPr>
            <a:endParaRPr lang="en-US" dirty="0" smtClean="0"/>
          </a:p>
          <a:p>
            <a:pPr>
              <a:defRPr/>
            </a:pP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Rot="1" noChangeAspect="1" noChangeArrowheads="1"/>
          </p:cNvSpPr>
          <p:nvPr>
            <p:ph type="sldImg"/>
          </p:nvPr>
        </p:nvSpPr>
        <p:spPr>
          <a:solidFill>
            <a:srgbClr val="FFFFFF"/>
          </a:solidFill>
          <a:ln/>
        </p:spPr>
      </p:sp>
      <p:sp>
        <p:nvSpPr>
          <p:cNvPr id="59394" name="Rectangle 2"/>
          <p:cNvSpPr>
            <a:spLocks noGrp="1" noChangeArrowheads="1"/>
          </p:cNvSpPr>
          <p:nvPr>
            <p:ph type="body" idx="1"/>
          </p:nvPr>
        </p:nvSpPr>
        <p:spPr>
          <a:ln/>
        </p:spPr>
        <p:txBody>
          <a:bodyPr/>
          <a:lstStyle/>
          <a:p>
            <a:pPr eaLnBrk="1" hangingPunct="1">
              <a:defRPr/>
            </a:pPr>
            <a:r>
              <a:rPr lang="en-US" sz="1300" dirty="0">
                <a:latin typeface="Arial" pitchFamily="34" charset="0"/>
                <a:ea typeface="ＭＳ Ｐゴシック" charset="0"/>
                <a:cs typeface="Arial" pitchFamily="34" charset="0"/>
                <a:sym typeface="Lucida Grande" charset="0"/>
              </a:rPr>
              <a:t>5 minutes max for questions, let them know you will be available after for additional questions.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Rot="1" noChangeAspect="1" noChangeArrowheads="1"/>
          </p:cNvSpPr>
          <p:nvPr>
            <p:ph type="sldImg"/>
          </p:nvPr>
        </p:nvSpPr>
        <p:spPr>
          <a:solidFill>
            <a:srgbClr val="FFFFFF"/>
          </a:solidFill>
          <a:ln/>
        </p:spPr>
      </p:sp>
      <p:sp>
        <p:nvSpPr>
          <p:cNvPr id="61442" name="Rectangle 2"/>
          <p:cNvSpPr>
            <a:spLocks noGrp="1" noChangeArrowheads="1"/>
          </p:cNvSpPr>
          <p:nvPr>
            <p:ph type="body" idx="1"/>
          </p:nvPr>
        </p:nvSpPr>
        <p:spPr>
          <a:ln/>
        </p:spPr>
        <p:txBody>
          <a:bodyPr/>
          <a:lstStyle/>
          <a:p>
            <a:pPr eaLnBrk="1" hangingPunct="1">
              <a:defRPr/>
            </a:pPr>
            <a:r>
              <a:rPr lang="en-US" sz="2200" dirty="0">
                <a:latin typeface="Lucida Grande" charset="0"/>
                <a:ea typeface="ＭＳ Ｐゴシック" charset="0"/>
                <a:cs typeface="Lucida Grande" charset="0"/>
                <a:sym typeface="Lucida Grande" charset="0"/>
              </a:rPr>
              <a:t>This optional activity is meant to take place after the kids return to the room. At most DI nights, we try to send the kids to another room during the presentation. They can have some fun trying simple Instant Challenges while we talk to their parents.</a:t>
            </a:r>
          </a:p>
          <a:p>
            <a:pPr eaLnBrk="1" hangingPunct="1">
              <a:defRPr/>
            </a:pPr>
            <a:endParaRPr lang="en-US" sz="2200" dirty="0">
              <a:latin typeface="Lucida Grande" charset="0"/>
              <a:ea typeface="ＭＳ Ｐゴシック" charset="0"/>
              <a:cs typeface="Lucida Grande" charset="0"/>
              <a:sym typeface="Lucida Grande" charset="0"/>
            </a:endParaRPr>
          </a:p>
          <a:p>
            <a:pPr eaLnBrk="1" hangingPunct="1">
              <a:defRPr/>
            </a:pPr>
            <a:r>
              <a:rPr lang="en-US" sz="2200" dirty="0">
                <a:latin typeface="Lucida Grande" charset="0"/>
                <a:ea typeface="ＭＳ Ｐゴシック" charset="0"/>
                <a:cs typeface="Lucida Grande" charset="0"/>
                <a:sym typeface="Lucida Grande" charset="0"/>
              </a:rPr>
              <a:t>For this Instant Challenge, only the kids can touch the materials and produce the solution.</a:t>
            </a:r>
          </a:p>
          <a:p>
            <a:pPr eaLnBrk="1" hangingPunct="1">
              <a:defRPr/>
            </a:pPr>
            <a:r>
              <a:rPr lang="en-US" sz="2200" dirty="0">
                <a:latin typeface="Lucida Grande" charset="0"/>
                <a:ea typeface="ＭＳ Ｐゴシック" charset="0"/>
                <a:cs typeface="Lucida Grande" charset="0"/>
                <a:sym typeface="Lucida Grande" charset="0"/>
              </a:rPr>
              <a:t>The adults can talk, but they are only allowed to ask questions.</a:t>
            </a:r>
          </a:p>
          <a:p>
            <a:pPr eaLnBrk="1" hangingPunct="1">
              <a:defRPr/>
            </a:pPr>
            <a:endParaRPr lang="en-US" sz="22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a:solidFill>
            <a:srgbClr val="FFFFFF"/>
          </a:solidFill>
          <a:ln/>
        </p:spPr>
      </p:sp>
      <p:sp>
        <p:nvSpPr>
          <p:cNvPr id="55298" name="Rectangle 2"/>
          <p:cNvSpPr>
            <a:spLocks noGrp="1" noChangeArrowheads="1"/>
          </p:cNvSpPr>
          <p:nvPr>
            <p:ph type="body" idx="1"/>
          </p:nvPr>
        </p:nvSpPr>
        <p:spPr>
          <a:ln/>
        </p:spPr>
        <p:txBody>
          <a:bodyPr/>
          <a:lstStyle/>
          <a:p>
            <a:pPr eaLnBrk="1" hangingPunct="1">
              <a:defRPr/>
            </a:pPr>
            <a:r>
              <a:rPr lang="en-US" dirty="0" smtClean="0">
                <a:latin typeface="Arial" pitchFamily="34" charset="0"/>
                <a:cs typeface="Arial" pitchFamily="34" charset="0"/>
                <a:sym typeface="Verdana" pitchFamily="34" charset="0"/>
              </a:rPr>
              <a:t>Creativity is not typically taught in schools alongside reading, math, and science.</a:t>
            </a:r>
          </a:p>
          <a:p>
            <a:pPr eaLnBrk="1" hangingPunct="1">
              <a:defRPr/>
            </a:pPr>
            <a:endParaRPr lang="en-US" dirty="0" smtClean="0">
              <a:latin typeface="Arial" pitchFamily="34" charset="0"/>
              <a:cs typeface="Arial" pitchFamily="34" charset="0"/>
              <a:sym typeface="Verdana" pitchFamily="34" charset="0"/>
            </a:endParaRPr>
          </a:p>
          <a:p>
            <a:pPr eaLnBrk="1" hangingPunct="1">
              <a:defRPr/>
            </a:pPr>
            <a:r>
              <a:rPr lang="en-US" dirty="0" smtClean="0">
                <a:latin typeface="Arial" pitchFamily="34" charset="0"/>
                <a:cs typeface="Arial" pitchFamily="34" charset="0"/>
                <a:sym typeface="Verdana" pitchFamily="34" charset="0"/>
              </a:rPr>
              <a:t>Perhaps it could be, but until that time, many schools do provide it through afterschool programs.</a:t>
            </a:r>
          </a:p>
          <a:p>
            <a:pPr eaLnBrk="1" hangingPunct="1">
              <a:defRPr/>
            </a:pPr>
            <a:endParaRPr lang="en-US" dirty="0" smtClean="0">
              <a:latin typeface="Arial" pitchFamily="34" charset="0"/>
              <a:cs typeface="Arial" pitchFamily="34" charset="0"/>
              <a:sym typeface="Verdana" pitchFamily="34" charset="0"/>
            </a:endParaRPr>
          </a:p>
          <a:p>
            <a:pPr eaLnBrk="1" hangingPunct="1">
              <a:defRPr/>
            </a:pPr>
            <a:r>
              <a:rPr lang="en-US" dirty="0" smtClean="0">
                <a:latin typeface="Arial" pitchFamily="34" charset="0"/>
                <a:cs typeface="Arial" pitchFamily="34" charset="0"/>
                <a:sym typeface="Verdana" pitchFamily="34" charset="0"/>
              </a:rPr>
              <a:t>The world</a:t>
            </a:r>
            <a:r>
              <a:rPr lang="en-US" altLang="en-US" dirty="0" smtClean="0">
                <a:latin typeface="Arial" pitchFamily="34" charset="0"/>
                <a:cs typeface="Arial" pitchFamily="34" charset="0"/>
                <a:sym typeface="Verdana" pitchFamily="34" charset="0"/>
              </a:rPr>
              <a:t>’</a:t>
            </a:r>
            <a:r>
              <a:rPr lang="en-US" dirty="0" smtClean="0">
                <a:latin typeface="Arial" pitchFamily="34" charset="0"/>
                <a:cs typeface="Arial" pitchFamily="34" charset="0"/>
                <a:sym typeface="Verdana" pitchFamily="34" charset="0"/>
              </a:rPr>
              <a:t>s largest program of this kind is Destination Imagination. Our goal is to turn students into world-class problem solvers and innovators, and we</a:t>
            </a:r>
            <a:r>
              <a:rPr lang="en-US" altLang="en-US" dirty="0" smtClean="0">
                <a:latin typeface="Arial" pitchFamily="34" charset="0"/>
                <a:cs typeface="Arial" pitchFamily="34" charset="0"/>
                <a:sym typeface="Verdana" pitchFamily="34" charset="0"/>
              </a:rPr>
              <a:t>’</a:t>
            </a:r>
            <a:r>
              <a:rPr lang="en-US" dirty="0" smtClean="0">
                <a:latin typeface="Arial" pitchFamily="34" charset="0"/>
                <a:cs typeface="Arial" pitchFamily="34" charset="0"/>
                <a:sym typeface="Verdana" pitchFamily="34" charset="0"/>
              </a:rPr>
              <a:t>re very good at it.</a:t>
            </a:r>
          </a:p>
          <a:p>
            <a:pPr eaLnBrk="1" hangingPunct="1">
              <a:defRPr/>
            </a:pPr>
            <a:endParaRPr lang="en-US" dirty="0" smtClean="0">
              <a:latin typeface="Arial" pitchFamily="34" charset="0"/>
              <a:cs typeface="Arial" pitchFamily="34" charset="0"/>
              <a:sym typeface="Verdana" pitchFamily="34" charset="0"/>
            </a:endParaRPr>
          </a:p>
          <a:p>
            <a:pPr eaLnBrk="1" hangingPunct="1">
              <a:defRPr/>
            </a:pPr>
            <a:r>
              <a:rPr lang="en-US" dirty="0" smtClean="0">
                <a:latin typeface="Arial" pitchFamily="34" charset="0"/>
                <a:cs typeface="Arial" pitchFamily="34" charset="0"/>
                <a:sym typeface="Verdana" pitchFamily="34" charset="0"/>
              </a:rPr>
              <a:t>DI is a non-profit, international program in which students work in small teams that typically have 5 to 7 members. We have teams from all over the United States, and from more than 30 other countries.</a:t>
            </a:r>
          </a:p>
          <a:p>
            <a:pPr eaLnBrk="1" hangingPunct="1">
              <a:defRPr/>
            </a:pPr>
            <a:endParaRPr lang="en-US" dirty="0" smtClean="0">
              <a:latin typeface="Arial" pitchFamily="34" charset="0"/>
              <a:cs typeface="Arial" pitchFamily="34" charset="0"/>
              <a:sym typeface="Verdana" pitchFamily="34" charset="0"/>
            </a:endParaRPr>
          </a:p>
          <a:p>
            <a:pPr eaLnBrk="1" hangingPunct="1">
              <a:defRPr/>
            </a:pPr>
            <a:r>
              <a:rPr lang="en-US" dirty="0" smtClean="0">
                <a:latin typeface="Arial" pitchFamily="34" charset="0"/>
                <a:cs typeface="Arial" pitchFamily="34" charset="0"/>
                <a:sym typeface="Verdana" pitchFamily="34" charset="0"/>
              </a:rPr>
              <a:t>There are programs for students of all ages, from kindergarten through college.</a:t>
            </a:r>
          </a:p>
          <a:p>
            <a:pPr eaLnBrk="1" hangingPunct="1">
              <a:defRPr/>
            </a:pPr>
            <a:endParaRPr lang="en-US" dirty="0" smtClean="0">
              <a:latin typeface="Arial" pitchFamily="34" charset="0"/>
              <a:cs typeface="Arial" pitchFamily="34" charset="0"/>
              <a:sym typeface="Verdana" pitchFamily="34" charset="0"/>
            </a:endParaRPr>
          </a:p>
          <a:p>
            <a:pPr eaLnBrk="1" hangingPunct="1">
              <a:defRPr/>
            </a:pPr>
            <a:r>
              <a:rPr lang="en-US" dirty="0" smtClean="0">
                <a:latin typeface="Arial" pitchFamily="34" charset="0"/>
                <a:cs typeface="Arial" pitchFamily="34" charset="0"/>
                <a:sym typeface="Verdana" pitchFamily="34" charset="0"/>
              </a:rPr>
              <a:t>Since its inception, Destination Imagination has taught more than 1.5 million students how to be more creative, how to manage a long-term project, and how to work effectively within a team—which means that they have acquired long-term skills that will be useful throughout their careers.</a:t>
            </a:r>
          </a:p>
          <a:p>
            <a:pPr eaLnBrk="1" hangingPunct="1">
              <a:defRPr/>
            </a:pPr>
            <a:endParaRPr lang="en-US" dirty="0" smtClean="0">
              <a:latin typeface="Arial" pitchFamily="34" charset="0"/>
              <a:cs typeface="Arial" pitchFamily="34" charset="0"/>
              <a:sym typeface="Verdana" pitchFamily="34" charset="0"/>
            </a:endParaRPr>
          </a:p>
          <a:p>
            <a:pPr eaLnBrk="1" hangingPunct="1">
              <a:defRPr/>
            </a:pPr>
            <a:endParaRPr lang="en-US" dirty="0" smtClean="0">
              <a:latin typeface="Arial" pitchFamily="34" charset="0"/>
              <a:cs typeface="Arial" pitchFamily="34" charset="0"/>
              <a:sym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a:solidFill>
            <a:srgbClr val="FFFFFF"/>
          </a:solidFill>
          <a:ln/>
        </p:spPr>
      </p:sp>
      <p:sp>
        <p:nvSpPr>
          <p:cNvPr id="51202" name="Rectangle 2"/>
          <p:cNvSpPr>
            <a:spLocks noGrp="1" noChangeArrowheads="1"/>
          </p:cNvSpPr>
          <p:nvPr>
            <p:ph type="body" idx="1"/>
          </p:nvPr>
        </p:nvSpPr>
        <p:spPr>
          <a:ln/>
        </p:spPr>
        <p:txBody>
          <a:bodyPr/>
          <a:lstStyle/>
          <a:p>
            <a:pPr eaLnBrk="1" hangingPunct="1">
              <a:defRPr/>
            </a:pPr>
            <a:endParaRPr lang="en-US" sz="22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p:spPr>
        <p:txBody>
          <a:bodyPr/>
          <a:lstStyle/>
          <a:p>
            <a:pPr eaLnBrk="1" hangingPunct="1">
              <a:spcBef>
                <a:spcPts val="600"/>
              </a:spcBef>
              <a:spcAft>
                <a:spcPts val="600"/>
              </a:spcAft>
            </a:pPr>
            <a:r>
              <a:rPr lang="en-US" sz="3600" smtClean="0">
                <a:latin typeface="Palatino" charset="0"/>
                <a:sym typeface="Futura" charset="0"/>
              </a:rPr>
              <a:t>We use inquiry guided group learning – students are put on teams and given an open-ended question to solve, and they must solve their own challenge from there.</a:t>
            </a:r>
          </a:p>
          <a:p>
            <a:pPr eaLnBrk="1" hangingPunct="1">
              <a:spcBef>
                <a:spcPts val="600"/>
              </a:spcBef>
              <a:spcAft>
                <a:spcPts val="600"/>
              </a:spcAft>
            </a:pPr>
            <a:endParaRPr lang="en-US" sz="3600" smtClean="0">
              <a:latin typeface="Palatino" charset="0"/>
              <a:sym typeface="Futura" charset="0"/>
            </a:endParaRPr>
          </a:p>
          <a:p>
            <a:pPr eaLnBrk="1" hangingPunct="1">
              <a:spcBef>
                <a:spcPts val="600"/>
              </a:spcBef>
              <a:spcAft>
                <a:spcPts val="600"/>
              </a:spcAft>
            </a:pPr>
            <a:r>
              <a:rPr lang="en-US" sz="3600" smtClean="0">
                <a:latin typeface="Palatino" charset="0"/>
                <a:sym typeface="Futura" charset="0"/>
              </a:rPr>
              <a:t>We teach Idea-creation and direction tools are included as one component of teaching the creative process</a:t>
            </a:r>
          </a:p>
          <a:p>
            <a:pPr eaLnBrk="1" hangingPunct="1">
              <a:spcBef>
                <a:spcPts val="600"/>
              </a:spcBef>
              <a:spcAft>
                <a:spcPts val="600"/>
              </a:spcAft>
            </a:pPr>
            <a:r>
              <a:rPr lang="en-US" sz="3600" smtClean="0">
                <a:latin typeface="Palatino" charset="0"/>
                <a:sym typeface="Futura" charset="0"/>
              </a:rPr>
              <a:t>We try not to emphasize the competitive aspects of DI</a:t>
            </a:r>
          </a:p>
          <a:p>
            <a:endParaRPr lang="en-CA" b="1" smtClean="0">
              <a:latin typeface="Arial" charset="0"/>
            </a:endParaRPr>
          </a:p>
        </p:txBody>
      </p:sp>
      <p:sp>
        <p:nvSpPr>
          <p:cNvPr id="67588" name="Slide Number Placeholder 3"/>
          <p:cNvSpPr txBox="1">
            <a:spLocks noGrp="1"/>
          </p:cNvSpPr>
          <p:nvPr/>
        </p:nvSpPr>
        <p:spPr bwMode="auto">
          <a:xfrm>
            <a:off x="3971925" y="8832850"/>
            <a:ext cx="3038475" cy="463550"/>
          </a:xfrm>
          <a:prstGeom prst="rect">
            <a:avLst/>
          </a:prstGeom>
          <a:noFill/>
          <a:ln w="9525">
            <a:noFill/>
            <a:miter lim="800000"/>
            <a:headEnd/>
            <a:tailEnd/>
          </a:ln>
        </p:spPr>
        <p:txBody>
          <a:bodyPr lIns="93172" tIns="46586" rIns="93172" bIns="46586" anchor="b"/>
          <a:lstStyle/>
          <a:p>
            <a:pPr algn="r"/>
            <a:fld id="{911EEDC4-4FBE-464D-8861-E8677A514BDC}" type="slidenum">
              <a:rPr lang="en-US" sz="1300" b="0">
                <a:solidFill>
                  <a:schemeClr val="tx1"/>
                </a:solidFill>
                <a:latin typeface="Arial" charset="0"/>
                <a:ea typeface="MS PGothic" pitchFamily="34" charset="-128"/>
              </a:rPr>
              <a:pPr algn="r"/>
              <a:t>5</a:t>
            </a:fld>
            <a:endParaRPr lang="en-US" sz="1300" b="0">
              <a:solidFill>
                <a:schemeClr val="tx1"/>
              </a:solidFill>
              <a:latin typeface="Arial" charset="0"/>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ln/>
        </p:spPr>
        <p:txBody>
          <a:bodyPr/>
          <a:lstStyle/>
          <a:p>
            <a:pPr>
              <a:defRPr/>
            </a:pPr>
            <a:r>
              <a:rPr lang="en-CA" dirty="0" smtClean="0">
                <a:latin typeface="Arial" pitchFamily="34" charset="0"/>
              </a:rPr>
              <a:t>As we mentioned earlier, Destination Imagination works by teaching the creative process.</a:t>
            </a:r>
          </a:p>
          <a:p>
            <a:pPr>
              <a:defRPr/>
            </a:pPr>
            <a:endParaRPr lang="en-CA" dirty="0" smtClean="0">
              <a:latin typeface="Arial" pitchFamily="34" charset="0"/>
            </a:endParaRPr>
          </a:p>
          <a:p>
            <a:pPr>
              <a:defRPr/>
            </a:pPr>
            <a:r>
              <a:rPr lang="en-CA" dirty="0" smtClean="0">
                <a:latin typeface="Arial" pitchFamily="34" charset="0"/>
              </a:rPr>
              <a:t>Why do we think this is important? Because creativity has been shown to predict future success, and because this is something that students can learn. Creativity isn</a:t>
            </a:r>
            <a:r>
              <a:rPr lang="en-CA" altLang="en-US" dirty="0" smtClean="0">
                <a:latin typeface="Arial" pitchFamily="34" charset="0"/>
              </a:rPr>
              <a:t>’</a:t>
            </a:r>
            <a:r>
              <a:rPr lang="en-CA" dirty="0" smtClean="0">
                <a:latin typeface="Arial" pitchFamily="34" charset="0"/>
              </a:rPr>
              <a:t>t something that you simply have to be born with! Anyone can learn to be more creative.  </a:t>
            </a:r>
          </a:p>
          <a:p>
            <a:pPr>
              <a:defRPr/>
            </a:pPr>
            <a:endParaRPr lang="en-CA" dirty="0" smtClean="0">
              <a:latin typeface="Arial" pitchFamily="34" charset="0"/>
            </a:endParaRPr>
          </a:p>
        </p:txBody>
      </p:sp>
      <p:sp>
        <p:nvSpPr>
          <p:cNvPr id="70660" name="Slide Number Placeholder 3"/>
          <p:cNvSpPr txBox="1">
            <a:spLocks noGrp="1"/>
          </p:cNvSpPr>
          <p:nvPr/>
        </p:nvSpPr>
        <p:spPr bwMode="auto">
          <a:xfrm>
            <a:off x="3971925" y="8832850"/>
            <a:ext cx="3038475" cy="463550"/>
          </a:xfrm>
          <a:prstGeom prst="rect">
            <a:avLst/>
          </a:prstGeom>
          <a:noFill/>
          <a:ln w="9525">
            <a:noFill/>
            <a:miter lim="800000"/>
            <a:headEnd/>
            <a:tailEnd/>
          </a:ln>
        </p:spPr>
        <p:txBody>
          <a:bodyPr lIns="93172" tIns="46586" rIns="93172" bIns="46586" anchor="b"/>
          <a:lstStyle/>
          <a:p>
            <a:pPr algn="r"/>
            <a:fld id="{0C94E184-7C1B-42B7-B160-DD33C05C45F0}" type="slidenum">
              <a:rPr lang="en-US" sz="1300" b="0">
                <a:solidFill>
                  <a:schemeClr val="tx1"/>
                </a:solidFill>
                <a:latin typeface="Arial" charset="0"/>
                <a:ea typeface="MS PGothic" pitchFamily="34" charset="-128"/>
              </a:rPr>
              <a:pPr algn="r"/>
              <a:t>6</a:t>
            </a:fld>
            <a:endParaRPr lang="en-US" sz="1300" b="0">
              <a:solidFill>
                <a:schemeClr val="tx1"/>
              </a:solidFill>
              <a:latin typeface="Arial" charset="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ln/>
        </p:spPr>
        <p:txBody>
          <a:bodyPr/>
          <a:lstStyle/>
          <a:p>
            <a:pPr>
              <a:defRPr/>
            </a:pPr>
            <a:r>
              <a:rPr lang="en-CA" dirty="0" smtClean="0">
                <a:latin typeface="Arial" pitchFamily="34" charset="0"/>
              </a:rPr>
              <a:t>DI is an enabling program. We help students</a:t>
            </a:r>
            <a:r>
              <a:rPr lang="en-CA" baseline="0" dirty="0" smtClean="0">
                <a:latin typeface="Arial" pitchFamily="34" charset="0"/>
              </a:rPr>
              <a:t> learn that they can be creative, solve complex problems, and work on a team: all skills that apply to today’s college and career readiness standards.</a:t>
            </a:r>
            <a:endParaRPr lang="en-CA" dirty="0" smtClean="0">
              <a:latin typeface="Arial" pitchFamily="34" charset="0"/>
            </a:endParaRPr>
          </a:p>
          <a:p>
            <a:pPr>
              <a:defRPr/>
            </a:pPr>
            <a:endParaRPr lang="en-CA" dirty="0" smtClean="0">
              <a:latin typeface="Arial" pitchFamily="34" charset="0"/>
            </a:endParaRPr>
          </a:p>
        </p:txBody>
      </p:sp>
      <p:sp>
        <p:nvSpPr>
          <p:cNvPr id="140292" name="Slide Number Placeholder 3"/>
          <p:cNvSpPr txBox="1">
            <a:spLocks noGrp="1"/>
          </p:cNvSpPr>
          <p:nvPr/>
        </p:nvSpPr>
        <p:spPr bwMode="auto">
          <a:xfrm>
            <a:off x="3971925" y="8832850"/>
            <a:ext cx="3038475" cy="463550"/>
          </a:xfrm>
          <a:prstGeom prst="rect">
            <a:avLst/>
          </a:prstGeom>
          <a:noFill/>
          <a:ln w="9525">
            <a:noFill/>
            <a:miter lim="800000"/>
            <a:headEnd/>
            <a:tailEnd/>
          </a:ln>
        </p:spPr>
        <p:txBody>
          <a:bodyPr lIns="93172" tIns="46586" rIns="93172" bIns="46586" anchor="b"/>
          <a:lstStyle/>
          <a:p>
            <a:pPr algn="r"/>
            <a:fld id="{C38DB4F8-6466-4B15-8D4D-E4AC25733192}" type="slidenum">
              <a:rPr lang="en-US" sz="1300" b="0">
                <a:solidFill>
                  <a:schemeClr val="tx1"/>
                </a:solidFill>
                <a:latin typeface="Arial" charset="0"/>
                <a:ea typeface="MS PGothic" pitchFamily="34" charset="-128"/>
              </a:rPr>
              <a:pPr algn="r"/>
              <a:t>7</a:t>
            </a:fld>
            <a:endParaRPr lang="en-US" sz="1300" b="0">
              <a:solidFill>
                <a:schemeClr val="tx1"/>
              </a:solidFill>
              <a:latin typeface="Arial" charset="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ln/>
        </p:spPr>
        <p:txBody>
          <a:bodyPr/>
          <a:lstStyle/>
          <a:p>
            <a:pPr>
              <a:defRPr/>
            </a:pPr>
            <a:r>
              <a:rPr lang="en-CA" dirty="0" smtClean="0">
                <a:latin typeface="Arial" pitchFamily="34" charset="0"/>
              </a:rPr>
              <a:t>As we mentioned earlier, Destination Imagination works by teaching the creative process.</a:t>
            </a:r>
          </a:p>
          <a:p>
            <a:pPr>
              <a:defRPr/>
            </a:pPr>
            <a:endParaRPr lang="en-CA" dirty="0" smtClean="0">
              <a:latin typeface="Arial" pitchFamily="34" charset="0"/>
            </a:endParaRPr>
          </a:p>
          <a:p>
            <a:pPr>
              <a:defRPr/>
            </a:pPr>
            <a:r>
              <a:rPr lang="en-CA" dirty="0" smtClean="0">
                <a:latin typeface="Arial" pitchFamily="34" charset="0"/>
              </a:rPr>
              <a:t>Why do we think this is important? Because creativity has been shown to predict future success, and because this is something that students can learn. Creativity isn</a:t>
            </a:r>
            <a:r>
              <a:rPr lang="en-CA" altLang="en-US" dirty="0" smtClean="0">
                <a:latin typeface="Arial" pitchFamily="34" charset="0"/>
              </a:rPr>
              <a:t>’</a:t>
            </a:r>
            <a:r>
              <a:rPr lang="en-CA" dirty="0" smtClean="0">
                <a:latin typeface="Arial" pitchFamily="34" charset="0"/>
              </a:rPr>
              <a:t>t something that you simply have to be born with! Anyone can learn to be more creative.  </a:t>
            </a:r>
          </a:p>
          <a:p>
            <a:pPr>
              <a:defRPr/>
            </a:pPr>
            <a:endParaRPr lang="en-CA" dirty="0" smtClean="0">
              <a:latin typeface="Arial" pitchFamily="34" charset="0"/>
            </a:endParaRPr>
          </a:p>
        </p:txBody>
      </p:sp>
      <p:sp>
        <p:nvSpPr>
          <p:cNvPr id="142340" name="Slide Number Placeholder 3"/>
          <p:cNvSpPr txBox="1">
            <a:spLocks noGrp="1"/>
          </p:cNvSpPr>
          <p:nvPr/>
        </p:nvSpPr>
        <p:spPr bwMode="auto">
          <a:xfrm>
            <a:off x="3971925" y="8832850"/>
            <a:ext cx="3038475" cy="463550"/>
          </a:xfrm>
          <a:prstGeom prst="rect">
            <a:avLst/>
          </a:prstGeom>
          <a:noFill/>
          <a:ln w="9525">
            <a:noFill/>
            <a:miter lim="800000"/>
            <a:headEnd/>
            <a:tailEnd/>
          </a:ln>
        </p:spPr>
        <p:txBody>
          <a:bodyPr lIns="93172" tIns="46586" rIns="93172" bIns="46586" anchor="b"/>
          <a:lstStyle/>
          <a:p>
            <a:pPr algn="r"/>
            <a:fld id="{32FBB4D3-A6A0-4213-8EF5-4DEF71F7F956}" type="slidenum">
              <a:rPr lang="en-US" sz="1300" b="0">
                <a:solidFill>
                  <a:schemeClr val="tx1"/>
                </a:solidFill>
                <a:latin typeface="Arial" charset="0"/>
                <a:ea typeface="MS PGothic" pitchFamily="34" charset="-128"/>
              </a:rPr>
              <a:pPr algn="r"/>
              <a:t>8</a:t>
            </a:fld>
            <a:endParaRPr lang="en-US" sz="1300" b="0">
              <a:solidFill>
                <a:schemeClr val="tx1"/>
              </a:solidFill>
              <a:latin typeface="Arial" charset="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a:solidFill>
            <a:srgbClr val="FFFFFF"/>
          </a:solidFill>
          <a:ln/>
        </p:spPr>
      </p:sp>
      <p:sp>
        <p:nvSpPr>
          <p:cNvPr id="55298" name="Rectangle 2"/>
          <p:cNvSpPr>
            <a:spLocks noGrp="1" noChangeArrowheads="1"/>
          </p:cNvSpPr>
          <p:nvPr>
            <p:ph type="body" idx="1"/>
          </p:nvPr>
        </p:nvSpPr>
        <p:spPr>
          <a:noFill/>
        </p:spPr>
        <p:txBody>
          <a:bodyPr/>
          <a:lstStyle/>
          <a:p>
            <a:pPr eaLnBrk="1" hangingPunct="1"/>
            <a:r>
              <a:rPr lang="en-US" dirty="0" smtClean="0">
                <a:latin typeface="Arial" charset="0"/>
                <a:cs typeface="Arial" charset="0"/>
                <a:sym typeface="Verdana" pitchFamily="34" charset="0"/>
              </a:rPr>
              <a:t>We learn more by what we discover ourselves.  The beauty of DI – what makes us unique – is our strict adherence to rules about what adults can – and cannot – do for the kids. </a:t>
            </a:r>
          </a:p>
          <a:p>
            <a:pPr eaLnBrk="1" hangingPunct="1"/>
            <a:endParaRPr lang="en-US" dirty="0" smtClean="0">
              <a:latin typeface="Arial" charset="0"/>
              <a:cs typeface="Arial" charset="0"/>
              <a:sym typeface="Verdana" pitchFamily="34" charset="0"/>
            </a:endParaRPr>
          </a:p>
          <a:p>
            <a:pPr eaLnBrk="1" hangingPunct="1"/>
            <a:r>
              <a:rPr lang="en-US" dirty="0" smtClean="0">
                <a:latin typeface="Arial" charset="0"/>
                <a:cs typeface="Arial" charset="0"/>
                <a:sym typeface="Verdana" pitchFamily="34" charset="0"/>
              </a:rPr>
              <a:t>We can teach them to use the scientific method and apply creativity tools to generate, focus, and evaluate their ideas, but we cannot give them the ideas.</a:t>
            </a:r>
          </a:p>
          <a:p>
            <a:pPr eaLnBrk="1" hangingPunct="1"/>
            <a:endParaRPr lang="en-US" dirty="0" smtClean="0">
              <a:latin typeface="Arial" charset="0"/>
              <a:cs typeface="Arial" charset="0"/>
              <a:sym typeface="Verdana" pitchFamily="34" charset="0"/>
            </a:endParaRPr>
          </a:p>
          <a:p>
            <a:pPr eaLnBrk="1" hangingPunct="1"/>
            <a:r>
              <a:rPr lang="en-US" dirty="0" smtClean="0">
                <a:latin typeface="Arial" charset="0"/>
                <a:cs typeface="Arial" charset="0"/>
                <a:sym typeface="Verdana" pitchFamily="34" charset="0"/>
              </a:rPr>
              <a:t>Kids must do their own work; we can teach them to use a jigsaw but we cannot make the cuts for them. We can teach them to sew but we cannot sew that costume for them. We can help them learn to research but we cannot tell them what to research. </a:t>
            </a:r>
            <a:br>
              <a:rPr lang="en-US" dirty="0" smtClean="0">
                <a:latin typeface="Arial" charset="0"/>
                <a:cs typeface="Arial" charset="0"/>
                <a:sym typeface="Verdana" pitchFamily="34" charset="0"/>
              </a:rPr>
            </a:br>
            <a:endParaRPr lang="en-US" dirty="0" smtClean="0">
              <a:latin typeface="Arial" charset="0"/>
              <a:cs typeface="Arial" charset="0"/>
              <a:sym typeface="Verdana" pitchFamily="34" charset="0"/>
            </a:endParaRPr>
          </a:p>
          <a:p>
            <a:pPr eaLnBrk="1" hangingPunct="1"/>
            <a:r>
              <a:rPr lang="en-US" dirty="0" smtClean="0">
                <a:latin typeface="Arial" charset="0"/>
                <a:cs typeface="Arial" charset="0"/>
                <a:sym typeface="Verdana" pitchFamily="34" charset="0"/>
              </a:rPr>
              <a:t>We give them room to risk, to fail, and to learn by experience what works and what doesn’t. And that is the best teacher of all, and NOTHING is more satisfying to a team than the knowledge that they did it themselves!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36125" y="3022600"/>
            <a:ext cx="3140075" cy="278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5900" y="3022600"/>
            <a:ext cx="9267825" cy="278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286000"/>
            <a:ext cx="1905000" cy="665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286000"/>
            <a:ext cx="1905000" cy="665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36125" y="254000"/>
            <a:ext cx="3140075" cy="868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5900" y="254000"/>
            <a:ext cx="9267825" cy="868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5900" y="4914900"/>
            <a:ext cx="620395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2250" y="4914900"/>
            <a:ext cx="620395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utur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215900" y="3022600"/>
            <a:ext cx="12560300" cy="1905000"/>
          </a:xfrm>
          <a:prstGeom prst="rect">
            <a:avLst/>
          </a:prstGeom>
          <a:solidFill>
            <a:srgbClr val="75C223"/>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50800" tIns="50800" rIns="50800" bIns="50800" numCol="1" anchor="b" anchorCtr="0" compatLnSpc="1">
            <a:prstTxWarp prst="textNoShape">
              <a:avLst/>
            </a:prstTxWarp>
          </a:bodyPr>
          <a:lstStyle/>
          <a:p>
            <a:pPr lvl="0"/>
            <a:r>
              <a:rPr lang="en-US">
                <a:sym typeface="Futura" charset="0"/>
              </a:rPr>
              <a:t>Click to edit Master title style</a:t>
            </a:r>
          </a:p>
        </p:txBody>
      </p:sp>
      <p:sp>
        <p:nvSpPr>
          <p:cNvPr id="3074" name="Rectangle 2"/>
          <p:cNvSpPr>
            <a:spLocks noGrp="1" noChangeArrowheads="1"/>
          </p:cNvSpPr>
          <p:nvPr>
            <p:ph type="body" idx="1"/>
          </p:nvPr>
        </p:nvSpPr>
        <p:spPr bwMode="auto">
          <a:xfrm>
            <a:off x="215900" y="4914900"/>
            <a:ext cx="12560300" cy="889000"/>
          </a:xfrm>
          <a:prstGeom prst="rect">
            <a:avLst/>
          </a:prstGeom>
          <a:solidFill>
            <a:srgbClr val="75C223"/>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sym typeface="Futura" charset="0"/>
              </a:rPr>
              <a:t>Click to edit Master text styles</a:t>
            </a:r>
          </a:p>
          <a:p>
            <a:pPr lvl="1"/>
            <a:r>
              <a:rPr lang="en-US">
                <a:sym typeface="Futura" charset="0"/>
              </a:rPr>
              <a:t>Second level</a:t>
            </a:r>
          </a:p>
          <a:p>
            <a:pPr lvl="2"/>
            <a:r>
              <a:rPr lang="en-US">
                <a:sym typeface="Futura" charset="0"/>
              </a:rPr>
              <a:t>Third level</a:t>
            </a:r>
          </a:p>
          <a:p>
            <a:pPr lvl="3"/>
            <a:r>
              <a:rPr lang="en-US">
                <a:sym typeface="Futura" charset="0"/>
              </a:rPr>
              <a:t>Fourth level</a:t>
            </a:r>
          </a:p>
          <a:p>
            <a:pPr lvl="4"/>
            <a:r>
              <a:rPr lang="en-US">
                <a:sym typeface="Futura"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9000">
          <a:solidFill>
            <a:srgbClr val="FFFFFF"/>
          </a:solidFill>
          <a:latin typeface="+mj-lt"/>
          <a:ea typeface="+mj-ea"/>
          <a:cs typeface="+mj-cs"/>
          <a:sym typeface="Futura" charset="0"/>
        </a:defRPr>
      </a:lvl1pPr>
      <a:lvl2pPr algn="ctr" rtl="0" eaLnBrk="0" fontAlgn="base" hangingPunct="0">
        <a:spcBef>
          <a:spcPct val="0"/>
        </a:spcBef>
        <a:spcAft>
          <a:spcPct val="0"/>
        </a:spcAft>
        <a:defRPr sz="9000">
          <a:solidFill>
            <a:srgbClr val="FFFFFF"/>
          </a:solidFill>
          <a:latin typeface="Futura" charset="0"/>
          <a:ea typeface="ヒラギノ角ゴ ProN W3" charset="0"/>
          <a:cs typeface="ヒラギノ角ゴ ProN W3" charset="0"/>
          <a:sym typeface="Futura" charset="0"/>
        </a:defRPr>
      </a:lvl2pPr>
      <a:lvl3pPr algn="ctr" rtl="0" eaLnBrk="0" fontAlgn="base" hangingPunct="0">
        <a:spcBef>
          <a:spcPct val="0"/>
        </a:spcBef>
        <a:spcAft>
          <a:spcPct val="0"/>
        </a:spcAft>
        <a:defRPr sz="9000">
          <a:solidFill>
            <a:srgbClr val="FFFFFF"/>
          </a:solidFill>
          <a:latin typeface="Futura" charset="0"/>
          <a:ea typeface="ヒラギノ角ゴ ProN W3" charset="0"/>
          <a:cs typeface="ヒラギノ角ゴ ProN W3" charset="0"/>
          <a:sym typeface="Futura" charset="0"/>
        </a:defRPr>
      </a:lvl3pPr>
      <a:lvl4pPr algn="ctr" rtl="0" eaLnBrk="0" fontAlgn="base" hangingPunct="0">
        <a:spcBef>
          <a:spcPct val="0"/>
        </a:spcBef>
        <a:spcAft>
          <a:spcPct val="0"/>
        </a:spcAft>
        <a:defRPr sz="9000">
          <a:solidFill>
            <a:srgbClr val="FFFFFF"/>
          </a:solidFill>
          <a:latin typeface="Futura" charset="0"/>
          <a:ea typeface="ヒラギノ角ゴ ProN W3" charset="0"/>
          <a:cs typeface="ヒラギノ角ゴ ProN W3" charset="0"/>
          <a:sym typeface="Futura" charset="0"/>
        </a:defRPr>
      </a:lvl4pPr>
      <a:lvl5pPr algn="ctr" rtl="0" eaLnBrk="0" fontAlgn="base" hangingPunct="0">
        <a:spcBef>
          <a:spcPct val="0"/>
        </a:spcBef>
        <a:spcAft>
          <a:spcPct val="0"/>
        </a:spcAft>
        <a:defRPr sz="9000">
          <a:solidFill>
            <a:srgbClr val="FFFFFF"/>
          </a:solidFill>
          <a:latin typeface="Futura" charset="0"/>
          <a:ea typeface="ヒラギノ角ゴ ProN W3" charset="0"/>
          <a:cs typeface="ヒラギノ角ゴ ProN W3" charset="0"/>
          <a:sym typeface="Futura" charset="0"/>
        </a:defRPr>
      </a:lvl5pPr>
      <a:lvl6pPr marL="457200" algn="ctr" rtl="0" fontAlgn="base">
        <a:spcBef>
          <a:spcPct val="0"/>
        </a:spcBef>
        <a:spcAft>
          <a:spcPct val="0"/>
        </a:spcAft>
        <a:defRPr sz="9000">
          <a:solidFill>
            <a:srgbClr val="FFFFFF"/>
          </a:solidFill>
          <a:latin typeface="Futura" charset="0"/>
          <a:ea typeface="ヒラギノ角ゴ ProN W3" charset="0"/>
          <a:cs typeface="ヒラギノ角ゴ ProN W3" charset="0"/>
          <a:sym typeface="Futura" charset="0"/>
        </a:defRPr>
      </a:lvl6pPr>
      <a:lvl7pPr marL="914400" algn="ctr" rtl="0" fontAlgn="base">
        <a:spcBef>
          <a:spcPct val="0"/>
        </a:spcBef>
        <a:spcAft>
          <a:spcPct val="0"/>
        </a:spcAft>
        <a:defRPr sz="9000">
          <a:solidFill>
            <a:srgbClr val="FFFFFF"/>
          </a:solidFill>
          <a:latin typeface="Futura" charset="0"/>
          <a:ea typeface="ヒラギノ角ゴ ProN W3" charset="0"/>
          <a:cs typeface="ヒラギノ角ゴ ProN W3" charset="0"/>
          <a:sym typeface="Futura" charset="0"/>
        </a:defRPr>
      </a:lvl7pPr>
      <a:lvl8pPr marL="1371600" algn="ctr" rtl="0" fontAlgn="base">
        <a:spcBef>
          <a:spcPct val="0"/>
        </a:spcBef>
        <a:spcAft>
          <a:spcPct val="0"/>
        </a:spcAft>
        <a:defRPr sz="9000">
          <a:solidFill>
            <a:srgbClr val="FFFFFF"/>
          </a:solidFill>
          <a:latin typeface="Futura" charset="0"/>
          <a:ea typeface="ヒラギノ角ゴ ProN W3" charset="0"/>
          <a:cs typeface="ヒラギノ角ゴ ProN W3" charset="0"/>
          <a:sym typeface="Futura" charset="0"/>
        </a:defRPr>
      </a:lvl8pPr>
      <a:lvl9pPr marL="1828800" algn="ctr" rtl="0" fontAlgn="base">
        <a:spcBef>
          <a:spcPct val="0"/>
        </a:spcBef>
        <a:spcAft>
          <a:spcPct val="0"/>
        </a:spcAft>
        <a:defRPr sz="9000">
          <a:solidFill>
            <a:srgbClr val="FFFFFF"/>
          </a:solidFill>
          <a:latin typeface="Futura" charset="0"/>
          <a:ea typeface="ヒラギノ角ゴ ProN W3" charset="0"/>
          <a:cs typeface="ヒラギノ角ゴ ProN W3" charset="0"/>
          <a:sym typeface="Futura" charset="0"/>
        </a:defRPr>
      </a:lvl9pPr>
    </p:titleStyle>
    <p:bodyStyle>
      <a:lvl1pPr marL="342900" indent="-342900" algn="ctr" rtl="0" eaLnBrk="0" fontAlgn="base" hangingPunct="0">
        <a:spcBef>
          <a:spcPct val="0"/>
        </a:spcBef>
        <a:spcAft>
          <a:spcPct val="0"/>
        </a:spcAft>
        <a:defRPr sz="4200">
          <a:solidFill>
            <a:srgbClr val="FFFFFF"/>
          </a:solidFill>
          <a:latin typeface="+mn-lt"/>
          <a:ea typeface="+mn-ea"/>
          <a:cs typeface="+mn-cs"/>
          <a:sym typeface="Futura" charset="0"/>
        </a:defRPr>
      </a:lvl1pPr>
      <a:lvl2pPr marL="742950" indent="-285750" algn="ctr" rtl="0" eaLnBrk="0" fontAlgn="base" hangingPunct="0">
        <a:spcBef>
          <a:spcPct val="0"/>
        </a:spcBef>
        <a:spcAft>
          <a:spcPct val="0"/>
        </a:spcAft>
        <a:defRPr sz="4200">
          <a:solidFill>
            <a:srgbClr val="FFFFFF"/>
          </a:solidFill>
          <a:latin typeface="+mn-lt"/>
          <a:ea typeface="+mn-ea"/>
          <a:cs typeface="+mn-cs"/>
          <a:sym typeface="Futura" charset="0"/>
        </a:defRPr>
      </a:lvl2pPr>
      <a:lvl3pPr marL="1143000" indent="-228600" algn="ctr" rtl="0" eaLnBrk="0" fontAlgn="base" hangingPunct="0">
        <a:spcBef>
          <a:spcPct val="0"/>
        </a:spcBef>
        <a:spcAft>
          <a:spcPct val="0"/>
        </a:spcAft>
        <a:defRPr sz="4200">
          <a:solidFill>
            <a:srgbClr val="FFFFFF"/>
          </a:solidFill>
          <a:latin typeface="+mn-lt"/>
          <a:ea typeface="+mn-ea"/>
          <a:cs typeface="+mn-cs"/>
          <a:sym typeface="Futura" charset="0"/>
        </a:defRPr>
      </a:lvl3pPr>
      <a:lvl4pPr marL="1600200" indent="-228600" algn="ctr" rtl="0" eaLnBrk="0" fontAlgn="base" hangingPunct="0">
        <a:spcBef>
          <a:spcPct val="0"/>
        </a:spcBef>
        <a:spcAft>
          <a:spcPct val="0"/>
        </a:spcAft>
        <a:defRPr sz="4200">
          <a:solidFill>
            <a:srgbClr val="FFFFFF"/>
          </a:solidFill>
          <a:latin typeface="+mn-lt"/>
          <a:ea typeface="+mn-ea"/>
          <a:cs typeface="+mn-cs"/>
          <a:sym typeface="Futura" charset="0"/>
        </a:defRPr>
      </a:lvl4pPr>
      <a:lvl5pPr marL="2057400" indent="-228600" algn="ctr" rtl="0" eaLnBrk="0" fontAlgn="base" hangingPunct="0">
        <a:spcBef>
          <a:spcPct val="0"/>
        </a:spcBef>
        <a:spcAft>
          <a:spcPct val="0"/>
        </a:spcAft>
        <a:defRPr sz="4200">
          <a:solidFill>
            <a:srgbClr val="FFFFFF"/>
          </a:solidFill>
          <a:latin typeface="+mn-lt"/>
          <a:ea typeface="+mn-ea"/>
          <a:cs typeface="+mn-cs"/>
          <a:sym typeface="Futura" charset="0"/>
        </a:defRPr>
      </a:lvl5pPr>
      <a:lvl6pPr marL="457200" algn="ctr" rtl="0" fontAlgn="base">
        <a:spcBef>
          <a:spcPct val="0"/>
        </a:spcBef>
        <a:spcAft>
          <a:spcPct val="0"/>
        </a:spcAft>
        <a:defRPr sz="4200">
          <a:solidFill>
            <a:srgbClr val="FFFFFF"/>
          </a:solidFill>
          <a:latin typeface="+mn-lt"/>
          <a:ea typeface="+mn-ea"/>
          <a:cs typeface="+mn-cs"/>
          <a:sym typeface="Futura" charset="0"/>
        </a:defRPr>
      </a:lvl6pPr>
      <a:lvl7pPr marL="914400" algn="ctr" rtl="0" fontAlgn="base">
        <a:spcBef>
          <a:spcPct val="0"/>
        </a:spcBef>
        <a:spcAft>
          <a:spcPct val="0"/>
        </a:spcAft>
        <a:defRPr sz="4200">
          <a:solidFill>
            <a:srgbClr val="FFFFFF"/>
          </a:solidFill>
          <a:latin typeface="+mn-lt"/>
          <a:ea typeface="+mn-ea"/>
          <a:cs typeface="+mn-cs"/>
          <a:sym typeface="Futura" charset="0"/>
        </a:defRPr>
      </a:lvl7pPr>
      <a:lvl8pPr marL="1371600" algn="ctr" rtl="0" fontAlgn="base">
        <a:spcBef>
          <a:spcPct val="0"/>
        </a:spcBef>
        <a:spcAft>
          <a:spcPct val="0"/>
        </a:spcAft>
        <a:defRPr sz="4200">
          <a:solidFill>
            <a:srgbClr val="FFFFFF"/>
          </a:solidFill>
          <a:latin typeface="+mn-lt"/>
          <a:ea typeface="+mn-ea"/>
          <a:cs typeface="+mn-cs"/>
          <a:sym typeface="Futura" charset="0"/>
        </a:defRPr>
      </a:lvl8pPr>
      <a:lvl9pPr marL="1828800" algn="ctr" rtl="0" fontAlgn="base">
        <a:spcBef>
          <a:spcPct val="0"/>
        </a:spcBef>
        <a:spcAft>
          <a:spcPct val="0"/>
        </a:spcAft>
        <a:defRPr sz="4200">
          <a:solidFill>
            <a:srgbClr val="FFFFFF"/>
          </a:solidFill>
          <a:latin typeface="+mn-lt"/>
          <a:ea typeface="+mn-ea"/>
          <a:cs typeface="+mn-cs"/>
          <a:sym typeface="Futur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bwMode="auto">
          <a:xfrm>
            <a:off x="7772400" y="2286000"/>
            <a:ext cx="3962400" cy="665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
        <p:nvSpPr>
          <p:cNvPr id="13314" name="Rectangle 2"/>
          <p:cNvSpPr>
            <a:spLocks noGrp="1" noChangeArrowheads="1"/>
          </p:cNvSpPr>
          <p:nvPr>
            <p:ph type="title"/>
          </p:nvPr>
        </p:nvSpPr>
        <p:spPr bwMode="auto">
          <a:xfrm>
            <a:off x="215900" y="254000"/>
            <a:ext cx="12560300" cy="1905000"/>
          </a:xfrm>
          <a:prstGeom prst="rect">
            <a:avLst/>
          </a:prstGeom>
          <a:solidFill>
            <a:srgbClr val="7249E3"/>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sym typeface="Futura" charset="0"/>
              </a:rPr>
              <a:t>Click to edit Master title style</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txStyles>
    <p:titleStyle>
      <a:lvl1pPr algn="ctr" rtl="0" eaLnBrk="0" fontAlgn="base" hangingPunct="0">
        <a:spcBef>
          <a:spcPct val="0"/>
        </a:spcBef>
        <a:spcAft>
          <a:spcPct val="0"/>
        </a:spcAft>
        <a:defRPr sz="7900">
          <a:solidFill>
            <a:srgbClr val="FFFFFF"/>
          </a:solidFill>
          <a:latin typeface="+mj-lt"/>
          <a:ea typeface="+mj-ea"/>
          <a:cs typeface="+mj-cs"/>
          <a:sym typeface="Futura" charset="0"/>
        </a:defRPr>
      </a:lvl1pPr>
      <a:lvl2pPr algn="ctr" rtl="0" eaLnBrk="0" fontAlgn="base" hangingPunct="0">
        <a:spcBef>
          <a:spcPct val="0"/>
        </a:spcBef>
        <a:spcAft>
          <a:spcPct val="0"/>
        </a:spcAft>
        <a:defRPr sz="7900">
          <a:solidFill>
            <a:srgbClr val="FFFFFF"/>
          </a:solidFill>
          <a:latin typeface="Futura" charset="0"/>
          <a:ea typeface="ヒラギノ角ゴ ProN W3" charset="0"/>
          <a:cs typeface="ヒラギノ角ゴ ProN W3" charset="0"/>
          <a:sym typeface="Futura" charset="0"/>
        </a:defRPr>
      </a:lvl2pPr>
      <a:lvl3pPr algn="ctr" rtl="0" eaLnBrk="0" fontAlgn="base" hangingPunct="0">
        <a:spcBef>
          <a:spcPct val="0"/>
        </a:spcBef>
        <a:spcAft>
          <a:spcPct val="0"/>
        </a:spcAft>
        <a:defRPr sz="7900">
          <a:solidFill>
            <a:srgbClr val="FFFFFF"/>
          </a:solidFill>
          <a:latin typeface="Futura" charset="0"/>
          <a:ea typeface="ヒラギノ角ゴ ProN W3" charset="0"/>
          <a:cs typeface="ヒラギノ角ゴ ProN W3" charset="0"/>
          <a:sym typeface="Futura" charset="0"/>
        </a:defRPr>
      </a:lvl3pPr>
      <a:lvl4pPr algn="ctr" rtl="0" eaLnBrk="0" fontAlgn="base" hangingPunct="0">
        <a:spcBef>
          <a:spcPct val="0"/>
        </a:spcBef>
        <a:spcAft>
          <a:spcPct val="0"/>
        </a:spcAft>
        <a:defRPr sz="7900">
          <a:solidFill>
            <a:srgbClr val="FFFFFF"/>
          </a:solidFill>
          <a:latin typeface="Futura" charset="0"/>
          <a:ea typeface="ヒラギノ角ゴ ProN W3" charset="0"/>
          <a:cs typeface="ヒラギノ角ゴ ProN W3" charset="0"/>
          <a:sym typeface="Futura" charset="0"/>
        </a:defRPr>
      </a:lvl4pPr>
      <a:lvl5pPr algn="ctr" rtl="0" eaLnBrk="0" fontAlgn="base" hangingPunct="0">
        <a:spcBef>
          <a:spcPct val="0"/>
        </a:spcBef>
        <a:spcAft>
          <a:spcPct val="0"/>
        </a:spcAft>
        <a:defRPr sz="7900">
          <a:solidFill>
            <a:srgbClr val="FFFFFF"/>
          </a:solidFill>
          <a:latin typeface="Futura" charset="0"/>
          <a:ea typeface="ヒラギノ角ゴ ProN W3" charset="0"/>
          <a:cs typeface="ヒラギノ角ゴ ProN W3" charset="0"/>
          <a:sym typeface="Futura" charset="0"/>
        </a:defRPr>
      </a:lvl5pPr>
      <a:lvl6pPr marL="457200" algn="ctr" rtl="0" fontAlgn="base">
        <a:spcBef>
          <a:spcPct val="0"/>
        </a:spcBef>
        <a:spcAft>
          <a:spcPct val="0"/>
        </a:spcAft>
        <a:defRPr sz="7900">
          <a:solidFill>
            <a:srgbClr val="FFFFFF"/>
          </a:solidFill>
          <a:latin typeface="Futura" charset="0"/>
          <a:ea typeface="ヒラギノ角ゴ ProN W3" charset="0"/>
          <a:cs typeface="ヒラギノ角ゴ ProN W3" charset="0"/>
          <a:sym typeface="Futura" charset="0"/>
        </a:defRPr>
      </a:lvl6pPr>
      <a:lvl7pPr marL="914400" algn="ctr" rtl="0" fontAlgn="base">
        <a:spcBef>
          <a:spcPct val="0"/>
        </a:spcBef>
        <a:spcAft>
          <a:spcPct val="0"/>
        </a:spcAft>
        <a:defRPr sz="7900">
          <a:solidFill>
            <a:srgbClr val="FFFFFF"/>
          </a:solidFill>
          <a:latin typeface="Futura" charset="0"/>
          <a:ea typeface="ヒラギノ角ゴ ProN W3" charset="0"/>
          <a:cs typeface="ヒラギノ角ゴ ProN W3" charset="0"/>
          <a:sym typeface="Futura" charset="0"/>
        </a:defRPr>
      </a:lvl7pPr>
      <a:lvl8pPr marL="1371600" algn="ctr" rtl="0" fontAlgn="base">
        <a:spcBef>
          <a:spcPct val="0"/>
        </a:spcBef>
        <a:spcAft>
          <a:spcPct val="0"/>
        </a:spcAft>
        <a:defRPr sz="7900">
          <a:solidFill>
            <a:srgbClr val="FFFFFF"/>
          </a:solidFill>
          <a:latin typeface="Futura" charset="0"/>
          <a:ea typeface="ヒラギノ角ゴ ProN W3" charset="0"/>
          <a:cs typeface="ヒラギノ角ゴ ProN W3" charset="0"/>
          <a:sym typeface="Futura" charset="0"/>
        </a:defRPr>
      </a:lvl8pPr>
      <a:lvl9pPr marL="1828800" algn="ctr" rtl="0" fontAlgn="base">
        <a:spcBef>
          <a:spcPct val="0"/>
        </a:spcBef>
        <a:spcAft>
          <a:spcPct val="0"/>
        </a:spcAft>
        <a:defRPr sz="7900">
          <a:solidFill>
            <a:srgbClr val="FFFFFF"/>
          </a:solidFill>
          <a:latin typeface="Futura" charset="0"/>
          <a:ea typeface="ヒラギノ角ゴ ProN W3" charset="0"/>
          <a:cs typeface="ヒラギノ角ゴ ProN W3" charset="0"/>
          <a:sym typeface="Futura" charset="0"/>
        </a:defRPr>
      </a:lvl9pPr>
    </p:titleStyle>
    <p:bodyStyle>
      <a:lvl1pPr marL="792163" indent="-525463" algn="l" rtl="0" eaLnBrk="0" fontAlgn="base" hangingPunct="0">
        <a:spcBef>
          <a:spcPts val="3500"/>
        </a:spcBef>
        <a:spcAft>
          <a:spcPct val="0"/>
        </a:spcAft>
        <a:buClr>
          <a:srgbClr val="7249E3"/>
        </a:buClr>
        <a:buSzPct val="100000"/>
        <a:buFont typeface="Palatino" charset="0"/>
        <a:buChar char="•"/>
        <a:defRPr sz="3600">
          <a:solidFill>
            <a:schemeClr val="tx1"/>
          </a:solidFill>
          <a:latin typeface="+mn-lt"/>
          <a:ea typeface="+mn-ea"/>
          <a:cs typeface="+mn-cs"/>
          <a:sym typeface="Palatino" charset="0"/>
        </a:defRPr>
      </a:lvl1pPr>
      <a:lvl2pPr marL="1236663" indent="-525463" algn="l" rtl="0" eaLnBrk="0" fontAlgn="base" hangingPunct="0">
        <a:spcBef>
          <a:spcPts val="3500"/>
        </a:spcBef>
        <a:spcAft>
          <a:spcPct val="0"/>
        </a:spcAft>
        <a:buClr>
          <a:srgbClr val="7249E3"/>
        </a:buClr>
        <a:buSzPct val="100000"/>
        <a:buFont typeface="Palatino" charset="0"/>
        <a:buChar char="•"/>
        <a:defRPr sz="3600">
          <a:solidFill>
            <a:schemeClr val="tx1"/>
          </a:solidFill>
          <a:latin typeface="+mn-lt"/>
          <a:ea typeface="+mn-ea"/>
          <a:cs typeface="+mn-cs"/>
          <a:sym typeface="Palatino" charset="0"/>
        </a:defRPr>
      </a:lvl2pPr>
      <a:lvl3pPr marL="1681163" indent="-525463" algn="l" rtl="0" eaLnBrk="0" fontAlgn="base" hangingPunct="0">
        <a:spcBef>
          <a:spcPts val="3500"/>
        </a:spcBef>
        <a:spcAft>
          <a:spcPct val="0"/>
        </a:spcAft>
        <a:buClr>
          <a:srgbClr val="7249E3"/>
        </a:buClr>
        <a:buSzPct val="100000"/>
        <a:buFont typeface="Palatino" charset="0"/>
        <a:buChar char="•"/>
        <a:defRPr sz="3600">
          <a:solidFill>
            <a:schemeClr val="tx1"/>
          </a:solidFill>
          <a:latin typeface="+mn-lt"/>
          <a:ea typeface="+mn-ea"/>
          <a:cs typeface="+mn-cs"/>
          <a:sym typeface="Palatino" charset="0"/>
        </a:defRPr>
      </a:lvl3pPr>
      <a:lvl4pPr marL="2125663" indent="-525463" algn="l" rtl="0" eaLnBrk="0" fontAlgn="base" hangingPunct="0">
        <a:spcBef>
          <a:spcPts val="3500"/>
        </a:spcBef>
        <a:spcAft>
          <a:spcPct val="0"/>
        </a:spcAft>
        <a:buClr>
          <a:srgbClr val="7249E3"/>
        </a:buClr>
        <a:buSzPct val="100000"/>
        <a:buFont typeface="Palatino" charset="0"/>
        <a:buChar char="•"/>
        <a:defRPr sz="3600">
          <a:solidFill>
            <a:schemeClr val="tx1"/>
          </a:solidFill>
          <a:latin typeface="+mn-lt"/>
          <a:ea typeface="+mn-ea"/>
          <a:cs typeface="+mn-cs"/>
          <a:sym typeface="Palatino" charset="0"/>
        </a:defRPr>
      </a:lvl4pPr>
      <a:lvl5pPr marL="2570163" indent="-525463" algn="l" rtl="0" eaLnBrk="0" fontAlgn="base" hangingPunct="0">
        <a:spcBef>
          <a:spcPts val="3500"/>
        </a:spcBef>
        <a:spcAft>
          <a:spcPct val="0"/>
        </a:spcAft>
        <a:buClr>
          <a:srgbClr val="7249E3"/>
        </a:buClr>
        <a:buSzPct val="100000"/>
        <a:buFont typeface="Palatino" charset="0"/>
        <a:buChar char="•"/>
        <a:defRPr sz="3600">
          <a:solidFill>
            <a:schemeClr val="tx1"/>
          </a:solidFill>
          <a:latin typeface="+mn-lt"/>
          <a:ea typeface="+mn-ea"/>
          <a:cs typeface="+mn-cs"/>
          <a:sym typeface="Palatino" charset="0"/>
        </a:defRPr>
      </a:lvl5pPr>
      <a:lvl6pPr marL="3027363" indent="-525463" algn="l" rtl="0" fontAlgn="base">
        <a:spcBef>
          <a:spcPts val="3500"/>
        </a:spcBef>
        <a:spcAft>
          <a:spcPct val="0"/>
        </a:spcAft>
        <a:buClr>
          <a:srgbClr val="7249E3"/>
        </a:buClr>
        <a:buSzPct val="100000"/>
        <a:buFont typeface="Palatino" charset="0"/>
        <a:buChar char="•"/>
        <a:defRPr sz="3600">
          <a:solidFill>
            <a:schemeClr val="tx1"/>
          </a:solidFill>
          <a:latin typeface="+mn-lt"/>
          <a:ea typeface="+mn-ea"/>
          <a:cs typeface="+mn-cs"/>
          <a:sym typeface="Palatino" charset="0"/>
        </a:defRPr>
      </a:lvl6pPr>
      <a:lvl7pPr marL="3484563" indent="-525463" algn="l" rtl="0" fontAlgn="base">
        <a:spcBef>
          <a:spcPts val="3500"/>
        </a:spcBef>
        <a:spcAft>
          <a:spcPct val="0"/>
        </a:spcAft>
        <a:buClr>
          <a:srgbClr val="7249E3"/>
        </a:buClr>
        <a:buSzPct val="100000"/>
        <a:buFont typeface="Palatino" charset="0"/>
        <a:buChar char="•"/>
        <a:defRPr sz="3600">
          <a:solidFill>
            <a:schemeClr val="tx1"/>
          </a:solidFill>
          <a:latin typeface="+mn-lt"/>
          <a:ea typeface="+mn-ea"/>
          <a:cs typeface="+mn-cs"/>
          <a:sym typeface="Palatino" charset="0"/>
        </a:defRPr>
      </a:lvl7pPr>
      <a:lvl8pPr marL="3941763" indent="-525463" algn="l" rtl="0" fontAlgn="base">
        <a:spcBef>
          <a:spcPts val="3500"/>
        </a:spcBef>
        <a:spcAft>
          <a:spcPct val="0"/>
        </a:spcAft>
        <a:buClr>
          <a:srgbClr val="7249E3"/>
        </a:buClr>
        <a:buSzPct val="100000"/>
        <a:buFont typeface="Palatino" charset="0"/>
        <a:buChar char="•"/>
        <a:defRPr sz="3600">
          <a:solidFill>
            <a:schemeClr val="tx1"/>
          </a:solidFill>
          <a:latin typeface="+mn-lt"/>
          <a:ea typeface="+mn-ea"/>
          <a:cs typeface="+mn-cs"/>
          <a:sym typeface="Palatino" charset="0"/>
        </a:defRPr>
      </a:lvl8pPr>
      <a:lvl9pPr marL="4398963" indent="-525463" algn="l" rtl="0" fontAlgn="base">
        <a:spcBef>
          <a:spcPts val="3500"/>
        </a:spcBef>
        <a:spcAft>
          <a:spcPct val="0"/>
        </a:spcAft>
        <a:buClr>
          <a:srgbClr val="7249E3"/>
        </a:buClr>
        <a:buSzPct val="100000"/>
        <a:buFont typeface="Palatino" charset="0"/>
        <a:buChar char="•"/>
        <a:defRPr sz="3600">
          <a:solidFill>
            <a:schemeClr val="tx1"/>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00" y="1524000"/>
            <a:ext cx="10464800" cy="7162800"/>
          </a:xfrm>
        </p:spPr>
        <p:txBody>
          <a:bodyPr/>
          <a:lstStyle/>
          <a:p>
            <a:pPr marL="266700" indent="0">
              <a:buFont typeface="Palatino" charset="0"/>
              <a:buNone/>
            </a:pPr>
            <a:r>
              <a:rPr lang="en-US" b="1" dirty="0" smtClean="0"/>
              <a:t>Note to Presenters</a:t>
            </a:r>
          </a:p>
          <a:p>
            <a:pPr marL="266700" indent="0">
              <a:buFont typeface="Palatino" charset="0"/>
              <a:buNone/>
            </a:pPr>
            <a:r>
              <a:rPr lang="en-US" sz="2800" dirty="0" smtClean="0"/>
              <a:t>It would be quite difficult to get through all of the slides and activities included here during your presentation</a:t>
            </a:r>
          </a:p>
          <a:p>
            <a:pPr marL="266700" indent="0">
              <a:buFont typeface="Palatino" charset="0"/>
              <a:buNone/>
            </a:pPr>
            <a:r>
              <a:rPr lang="en-US" altLang="ja-JP" sz="2800" dirty="0" smtClean="0"/>
              <a:t>Most presenters will want to trim it down to suit their expected audience and personal presentation style.</a:t>
            </a:r>
          </a:p>
          <a:p>
            <a:pPr marL="266700" indent="0">
              <a:buFont typeface="Palatino" charset="0"/>
              <a:buNone/>
            </a:pPr>
            <a:r>
              <a:rPr lang="en-US" sz="2800" dirty="0" smtClean="0"/>
              <a:t>The speaker notes attached to the slides include descriptions of the activities we ha</a:t>
            </a:r>
            <a:r>
              <a:rPr lang="en-US" altLang="ja-JP" sz="2800" dirty="0" smtClean="0"/>
              <a:t>ve planned, along with an estimate for the amount of time required for those activities.</a:t>
            </a:r>
          </a:p>
          <a:p>
            <a:pPr marL="266700" indent="0">
              <a:buFont typeface="Palatino" charset="0"/>
              <a:buNone/>
            </a:pPr>
            <a:r>
              <a:rPr lang="en-US" sz="2800" dirty="0" smtClean="0"/>
              <a:t>You will also want to add a slide or two near the end to explain how to sign up for DI.</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p:txBody>
          <a:bodyPr/>
          <a:lstStyle/>
          <a:p>
            <a:pPr eaLnBrk="1" hangingPunct="1">
              <a:defRPr/>
            </a:pPr>
            <a:r>
              <a:rPr lang="en-US" sz="7200" dirty="0" smtClean="0">
                <a:cs typeface="Verdana Bold" charset="0"/>
                <a:sym typeface="Verdana Bold" charset="0"/>
              </a:rPr>
              <a:t>Destination Imagination</a:t>
            </a:r>
            <a:endParaRPr lang="en-US" sz="7200" dirty="0" smtClean="0">
              <a:ea typeface="ヒラギノ角ゴ ProN W6" charset="0"/>
              <a:cs typeface="ヒラギノ角ゴ ProN W6" charset="0"/>
              <a:sym typeface="Verdana Bold" charset="0"/>
            </a:endParaRPr>
          </a:p>
        </p:txBody>
      </p:sp>
      <p:sp>
        <p:nvSpPr>
          <p:cNvPr id="3" name="TextBox 2"/>
          <p:cNvSpPr txBox="1"/>
          <p:nvPr/>
        </p:nvSpPr>
        <p:spPr>
          <a:xfrm>
            <a:off x="1701800" y="2667000"/>
            <a:ext cx="9677400" cy="5662613"/>
          </a:xfrm>
          <a:prstGeom prst="rect">
            <a:avLst/>
          </a:prstGeom>
          <a:noFill/>
        </p:spPr>
        <p:txBody>
          <a:bodyPr>
            <a:spAutoFit/>
          </a:bodyPr>
          <a:lstStyle/>
          <a:p>
            <a:pPr algn="l">
              <a:spcBef>
                <a:spcPts val="600"/>
              </a:spcBef>
              <a:spcAft>
                <a:spcPts val="600"/>
              </a:spcAft>
              <a:defRPr/>
            </a:pPr>
            <a:r>
              <a:rPr lang="en-US" sz="3200" b="0" dirty="0" smtClean="0">
                <a:latin typeface="+mn-lt"/>
                <a:cs typeface="Cordia New" pitchFamily="34" charset="-34"/>
              </a:rPr>
              <a:t>Introductory </a:t>
            </a:r>
            <a:r>
              <a:rPr lang="en-US" sz="3200" b="0" dirty="0">
                <a:latin typeface="+mn-lt"/>
                <a:cs typeface="Cordia New" pitchFamily="34" charset="-34"/>
              </a:rPr>
              <a:t>video would go here.</a:t>
            </a:r>
          </a:p>
          <a:p>
            <a:pPr algn="l">
              <a:spcBef>
                <a:spcPts val="600"/>
              </a:spcBef>
              <a:spcAft>
                <a:spcPts val="600"/>
              </a:spcAft>
              <a:defRPr/>
            </a:pPr>
            <a:r>
              <a:rPr lang="en-US" sz="2800" b="0" dirty="0">
                <a:latin typeface="+mn-lt"/>
                <a:cs typeface="Cordia New" pitchFamily="34" charset="-34"/>
              </a:rPr>
              <a:t>We didn’t embed the video within this file because:</a:t>
            </a:r>
          </a:p>
          <a:p>
            <a:pPr marL="742950" indent="-742950" algn="l">
              <a:spcBef>
                <a:spcPts val="600"/>
              </a:spcBef>
              <a:spcAft>
                <a:spcPts val="600"/>
              </a:spcAft>
              <a:buFont typeface="+mj-lt"/>
              <a:buAutoNum type="arabicPeriod"/>
              <a:defRPr/>
            </a:pPr>
            <a:r>
              <a:rPr lang="en-US" sz="2800" b="0" dirty="0">
                <a:latin typeface="+mn-lt"/>
                <a:cs typeface="Cordia New" pitchFamily="34" charset="-34"/>
              </a:rPr>
              <a:t>Only the most recent versions of PowerPoint are capable of embedding a video within a PPTX file</a:t>
            </a:r>
          </a:p>
          <a:p>
            <a:pPr marL="742950" indent="-742950" algn="l">
              <a:spcBef>
                <a:spcPts val="600"/>
              </a:spcBef>
              <a:spcAft>
                <a:spcPts val="600"/>
              </a:spcAft>
              <a:buFont typeface="+mj-lt"/>
              <a:buAutoNum type="arabicPeriod"/>
              <a:defRPr/>
            </a:pPr>
            <a:r>
              <a:rPr lang="en-US" sz="2800" b="0" dirty="0">
                <a:latin typeface="+mn-lt"/>
                <a:cs typeface="Cordia New" pitchFamily="34" charset="-34"/>
              </a:rPr>
              <a:t>Links to separately stored videos tend to break very easily in older versions of PowerPoint</a:t>
            </a:r>
          </a:p>
          <a:p>
            <a:pPr marL="742950" indent="-742950" algn="l">
              <a:spcBef>
                <a:spcPts val="600"/>
              </a:spcBef>
              <a:spcAft>
                <a:spcPts val="600"/>
              </a:spcAft>
              <a:buFont typeface="+mj-lt"/>
              <a:buAutoNum type="arabicPeriod"/>
              <a:defRPr/>
            </a:pPr>
            <a:r>
              <a:rPr lang="en-US" sz="2800" b="0" dirty="0">
                <a:latin typeface="+mn-lt"/>
                <a:cs typeface="Cordia New" pitchFamily="34" charset="-34"/>
              </a:rPr>
              <a:t>There are lots of different DI </a:t>
            </a:r>
            <a:r>
              <a:rPr lang="en-US" sz="2800" b="0" dirty="0" smtClean="0">
                <a:latin typeface="+mn-lt"/>
                <a:cs typeface="Cordia New" pitchFamily="34" charset="-34"/>
              </a:rPr>
              <a:t>videos </a:t>
            </a:r>
            <a:r>
              <a:rPr lang="en-US" sz="2800" b="0" dirty="0">
                <a:latin typeface="+mn-lt"/>
                <a:cs typeface="Cordia New" pitchFamily="34" charset="-34"/>
              </a:rPr>
              <a:t>of various lengths that you could use here, so we thought you’d prefer to choose the one you like best!</a:t>
            </a:r>
          </a:p>
          <a:p>
            <a:pPr marL="742950" indent="-742950" algn="l">
              <a:spcBef>
                <a:spcPts val="600"/>
              </a:spcBef>
              <a:spcAft>
                <a:spcPts val="600"/>
              </a:spcAft>
              <a:buFont typeface="+mj-lt"/>
              <a:buAutoNum type="arabicPeriod"/>
              <a:defRPr/>
            </a:pPr>
            <a:r>
              <a:rPr lang="en-US" sz="2800" b="0" dirty="0">
                <a:latin typeface="+mn-lt"/>
                <a:cs typeface="Cordia New" pitchFamily="34" charset="-34"/>
              </a:rPr>
              <a:t>Please contact NH-DI if you have trouble finding something that would be suitable</a:t>
            </a:r>
            <a:endParaRPr lang="en-US" sz="2800" b="0"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25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solidFill>
            <a:srgbClr val="FD9A00"/>
          </a:solidFill>
        </p:spPr>
        <p:txBody>
          <a:bodyPr/>
          <a:lstStyle/>
          <a:p>
            <a:pPr eaLnBrk="1" hangingPunct="1">
              <a:defRPr/>
            </a:pPr>
            <a:r>
              <a:rPr lang="en-US" dirty="0" smtClean="0"/>
              <a:t>The DI Equation</a:t>
            </a:r>
          </a:p>
        </p:txBody>
      </p:sp>
      <p:sp>
        <p:nvSpPr>
          <p:cNvPr id="31746" name="AutoShape 2"/>
          <p:cNvSpPr>
            <a:spLocks/>
          </p:cNvSpPr>
          <p:nvPr/>
        </p:nvSpPr>
        <p:spPr bwMode="auto">
          <a:xfrm>
            <a:off x="1930400" y="2514600"/>
            <a:ext cx="3810000" cy="3530600"/>
          </a:xfrm>
          <a:custGeom>
            <a:avLst/>
            <a:gdLst>
              <a:gd name="T0" fmla="*/ 2147483647 w 22712"/>
              <a:gd name="T1" fmla="*/ 0 h 21600"/>
              <a:gd name="T2" fmla="*/ 2147483647 w 22712"/>
              <a:gd name="T3" fmla="*/ 2147483647 h 21600"/>
              <a:gd name="T4" fmla="*/ 2147483647 w 22712"/>
              <a:gd name="T5" fmla="*/ 2147483647 h 21600"/>
              <a:gd name="T6" fmla="*/ 2147483647 w 22712"/>
              <a:gd name="T7" fmla="*/ 2147483647 h 21600"/>
              <a:gd name="T8" fmla="*/ 2147483647 w 22712"/>
              <a:gd name="T9" fmla="*/ 2147483647 h 21600"/>
              <a:gd name="T10" fmla="*/ 2147483647 w 22712"/>
              <a:gd name="T11" fmla="*/ 2147483647 h 21600"/>
              <a:gd name="T12" fmla="*/ 2147483647 w 22712"/>
              <a:gd name="T13" fmla="*/ 2147483647 h 21600"/>
              <a:gd name="T14" fmla="*/ 2147483647 w 22712"/>
              <a:gd name="T15" fmla="*/ 2147483647 h 21600"/>
              <a:gd name="T16" fmla="*/ 2147483647 w 22712"/>
              <a:gd name="T17" fmla="*/ 2147483647 h 21600"/>
              <a:gd name="T18" fmla="*/ 2147483647 w 22712"/>
              <a:gd name="T19" fmla="*/ 2147483647 h 21600"/>
              <a:gd name="T20" fmla="*/ 2147483647 w 22712"/>
              <a:gd name="T21" fmla="*/ 2147483647 h 21600"/>
              <a:gd name="T22" fmla="*/ 2147483647 w 22712"/>
              <a:gd name="T23" fmla="*/ 2147483647 h 21600"/>
              <a:gd name="T24" fmla="*/ 2147483647 w 22712"/>
              <a:gd name="T25" fmla="*/ 2147483647 h 21600"/>
              <a:gd name="T26" fmla="*/ 2147483647 w 22712"/>
              <a:gd name="T27" fmla="*/ 2147483647 h 21600"/>
              <a:gd name="T28" fmla="*/ 2147483647 w 22712"/>
              <a:gd name="T29" fmla="*/ 2147483647 h 21600"/>
              <a:gd name="T30" fmla="*/ 2147483647 w 22712"/>
              <a:gd name="T31" fmla="*/ 2147483647 h 21600"/>
              <a:gd name="T32" fmla="*/ 2147483647 w 22712"/>
              <a:gd name="T33" fmla="*/ 2147483647 h 21600"/>
              <a:gd name="T34" fmla="*/ 2147483647 w 22712"/>
              <a:gd name="T35" fmla="*/ 2147483647 h 21600"/>
              <a:gd name="T36" fmla="*/ 2147483647 w 22712"/>
              <a:gd name="T37" fmla="*/ 2147483647 h 21600"/>
              <a:gd name="T38" fmla="*/ 2147483647 w 22712"/>
              <a:gd name="T39" fmla="*/ 2147483647 h 21600"/>
              <a:gd name="T40" fmla="*/ 2147483647 w 22712"/>
              <a:gd name="T41" fmla="*/ 0 h 21600"/>
              <a:gd name="T42" fmla="*/ 2147483647 w 22712"/>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712" h="21600">
                <a:moveTo>
                  <a:pt x="11356" y="0"/>
                </a:moveTo>
                <a:lnTo>
                  <a:pt x="13111" y="5664"/>
                </a:lnTo>
                <a:lnTo>
                  <a:pt x="18031" y="2063"/>
                </a:lnTo>
                <a:lnTo>
                  <a:pt x="15950" y="7626"/>
                </a:lnTo>
                <a:lnTo>
                  <a:pt x="22156" y="7463"/>
                </a:lnTo>
                <a:lnTo>
                  <a:pt x="17034" y="10800"/>
                </a:lnTo>
                <a:lnTo>
                  <a:pt x="22156" y="14137"/>
                </a:lnTo>
                <a:lnTo>
                  <a:pt x="15950" y="13974"/>
                </a:lnTo>
                <a:lnTo>
                  <a:pt x="18031" y="19537"/>
                </a:lnTo>
                <a:lnTo>
                  <a:pt x="13111" y="15936"/>
                </a:lnTo>
                <a:lnTo>
                  <a:pt x="11356" y="21600"/>
                </a:lnTo>
                <a:lnTo>
                  <a:pt x="9601" y="15936"/>
                </a:lnTo>
                <a:lnTo>
                  <a:pt x="4681" y="19537"/>
                </a:lnTo>
                <a:lnTo>
                  <a:pt x="6762" y="13974"/>
                </a:lnTo>
                <a:lnTo>
                  <a:pt x="556" y="14137"/>
                </a:lnTo>
                <a:lnTo>
                  <a:pt x="5678" y="10800"/>
                </a:lnTo>
                <a:lnTo>
                  <a:pt x="556" y="7463"/>
                </a:lnTo>
                <a:lnTo>
                  <a:pt x="6762" y="7626"/>
                </a:lnTo>
                <a:lnTo>
                  <a:pt x="4681" y="2063"/>
                </a:lnTo>
                <a:lnTo>
                  <a:pt x="9601" y="5664"/>
                </a:lnTo>
                <a:lnTo>
                  <a:pt x="11356" y="0"/>
                </a:lnTo>
                <a:close/>
                <a:moveTo>
                  <a:pt x="11356" y="0"/>
                </a:moveTo>
              </a:path>
            </a:pathLst>
          </a:custGeom>
          <a:solidFill>
            <a:srgbClr val="722CFD"/>
          </a:solidFill>
          <a:ln w="25400" cap="flat">
            <a:noFill/>
            <a:miter lim="800000"/>
            <a:headEnd type="none" w="med" len="med"/>
            <a:tailEnd type="none" w="med" len="med"/>
          </a:ln>
        </p:spPr>
        <p:txBody>
          <a:bodyPr lIns="0" tIns="0" rIns="0" bIns="0"/>
          <a:lstStyle/>
          <a:p>
            <a:endParaRPr lang="en-US"/>
          </a:p>
        </p:txBody>
      </p:sp>
      <p:sp>
        <p:nvSpPr>
          <p:cNvPr id="31747" name="Rectangle 3"/>
          <p:cNvSpPr>
            <a:spLocks/>
          </p:cNvSpPr>
          <p:nvPr/>
        </p:nvSpPr>
        <p:spPr bwMode="auto">
          <a:xfrm>
            <a:off x="3038475" y="3786188"/>
            <a:ext cx="1620838" cy="862012"/>
          </a:xfrm>
          <a:prstGeom prst="rect">
            <a:avLst/>
          </a:prstGeom>
          <a:noFill/>
          <a:ln w="12700">
            <a:noFill/>
            <a:miter lim="800000"/>
            <a:headEnd/>
            <a:tailEnd/>
          </a:ln>
        </p:spPr>
        <p:txBody>
          <a:bodyPr wrap="none" lIns="0" tIns="0" rIns="0" bIns="0" anchor="ctr">
            <a:spAutoFit/>
          </a:bodyPr>
          <a:lstStyle/>
          <a:p>
            <a:r>
              <a:rPr lang="en-US" sz="2800" b="0">
                <a:solidFill>
                  <a:srgbClr val="FFFFFF"/>
                </a:solidFill>
                <a:ea typeface="MS PGothic" pitchFamily="34" charset="-128"/>
              </a:rPr>
              <a:t>Team</a:t>
            </a:r>
          </a:p>
          <a:p>
            <a:r>
              <a:rPr lang="en-US" sz="2800" b="0">
                <a:solidFill>
                  <a:srgbClr val="FFFFFF"/>
                </a:solidFill>
                <a:ea typeface="MS PGothic" pitchFamily="34" charset="-128"/>
              </a:rPr>
              <a:t>Challenge</a:t>
            </a:r>
          </a:p>
        </p:txBody>
      </p:sp>
      <p:sp>
        <p:nvSpPr>
          <p:cNvPr id="31748" name="Rectangle 4"/>
          <p:cNvSpPr>
            <a:spLocks/>
          </p:cNvSpPr>
          <p:nvPr/>
        </p:nvSpPr>
        <p:spPr bwMode="auto">
          <a:xfrm>
            <a:off x="6115050" y="3689350"/>
            <a:ext cx="615950" cy="1155700"/>
          </a:xfrm>
          <a:prstGeom prst="rect">
            <a:avLst/>
          </a:prstGeom>
          <a:noFill/>
          <a:ln w="12700">
            <a:noFill/>
            <a:miter lim="800000"/>
            <a:headEnd/>
            <a:tailEnd/>
          </a:ln>
        </p:spPr>
        <p:txBody>
          <a:bodyPr wrap="none" lIns="0" tIns="0" rIns="0" bIns="0" anchor="ctr">
            <a:spAutoFit/>
          </a:bodyPr>
          <a:lstStyle/>
          <a:p>
            <a:r>
              <a:rPr lang="en-US" sz="6400" b="0">
                <a:solidFill>
                  <a:schemeClr val="tx1"/>
                </a:solidFill>
                <a:ea typeface="MS PGothic" pitchFamily="34" charset="-128"/>
              </a:rPr>
              <a:t>+</a:t>
            </a:r>
          </a:p>
        </p:txBody>
      </p:sp>
      <p:sp>
        <p:nvSpPr>
          <p:cNvPr id="31749" name="AutoShape 5"/>
          <p:cNvSpPr>
            <a:spLocks/>
          </p:cNvSpPr>
          <p:nvPr/>
        </p:nvSpPr>
        <p:spPr bwMode="auto">
          <a:xfrm>
            <a:off x="6959600" y="2514600"/>
            <a:ext cx="3657600" cy="3581400"/>
          </a:xfrm>
          <a:custGeom>
            <a:avLst/>
            <a:gdLst>
              <a:gd name="T0" fmla="*/ 2147483647 w 22712"/>
              <a:gd name="T1" fmla="*/ 0 h 21600"/>
              <a:gd name="T2" fmla="*/ 2147483647 w 22712"/>
              <a:gd name="T3" fmla="*/ 2147483647 h 21600"/>
              <a:gd name="T4" fmla="*/ 2147483647 w 22712"/>
              <a:gd name="T5" fmla="*/ 2147483647 h 21600"/>
              <a:gd name="T6" fmla="*/ 2147483647 w 22712"/>
              <a:gd name="T7" fmla="*/ 2147483647 h 21600"/>
              <a:gd name="T8" fmla="*/ 2147483647 w 22712"/>
              <a:gd name="T9" fmla="*/ 2147483647 h 21600"/>
              <a:gd name="T10" fmla="*/ 2147483647 w 22712"/>
              <a:gd name="T11" fmla="*/ 2147483647 h 21600"/>
              <a:gd name="T12" fmla="*/ 2147483647 w 22712"/>
              <a:gd name="T13" fmla="*/ 2147483647 h 21600"/>
              <a:gd name="T14" fmla="*/ 2147483647 w 22712"/>
              <a:gd name="T15" fmla="*/ 2147483647 h 21600"/>
              <a:gd name="T16" fmla="*/ 2147483647 w 22712"/>
              <a:gd name="T17" fmla="*/ 2147483647 h 21600"/>
              <a:gd name="T18" fmla="*/ 2147483647 w 22712"/>
              <a:gd name="T19" fmla="*/ 2147483647 h 21600"/>
              <a:gd name="T20" fmla="*/ 2147483647 w 22712"/>
              <a:gd name="T21" fmla="*/ 2147483647 h 21600"/>
              <a:gd name="T22" fmla="*/ 2147483647 w 22712"/>
              <a:gd name="T23" fmla="*/ 2147483647 h 21600"/>
              <a:gd name="T24" fmla="*/ 2147483647 w 22712"/>
              <a:gd name="T25" fmla="*/ 2147483647 h 21600"/>
              <a:gd name="T26" fmla="*/ 2147483647 w 22712"/>
              <a:gd name="T27" fmla="*/ 2147483647 h 21600"/>
              <a:gd name="T28" fmla="*/ 2147483647 w 22712"/>
              <a:gd name="T29" fmla="*/ 2147483647 h 21600"/>
              <a:gd name="T30" fmla="*/ 2147483647 w 22712"/>
              <a:gd name="T31" fmla="*/ 2147483647 h 21600"/>
              <a:gd name="T32" fmla="*/ 2147483647 w 22712"/>
              <a:gd name="T33" fmla="*/ 2147483647 h 21600"/>
              <a:gd name="T34" fmla="*/ 2147483647 w 22712"/>
              <a:gd name="T35" fmla="*/ 2147483647 h 21600"/>
              <a:gd name="T36" fmla="*/ 2147483647 w 22712"/>
              <a:gd name="T37" fmla="*/ 2147483647 h 21600"/>
              <a:gd name="T38" fmla="*/ 2147483647 w 22712"/>
              <a:gd name="T39" fmla="*/ 2147483647 h 21600"/>
              <a:gd name="T40" fmla="*/ 2147483647 w 22712"/>
              <a:gd name="T41" fmla="*/ 0 h 21600"/>
              <a:gd name="T42" fmla="*/ 2147483647 w 22712"/>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712" h="21600">
                <a:moveTo>
                  <a:pt x="11356" y="0"/>
                </a:moveTo>
                <a:lnTo>
                  <a:pt x="13111" y="5664"/>
                </a:lnTo>
                <a:lnTo>
                  <a:pt x="18031" y="2063"/>
                </a:lnTo>
                <a:lnTo>
                  <a:pt x="15950" y="7626"/>
                </a:lnTo>
                <a:lnTo>
                  <a:pt x="22156" y="7463"/>
                </a:lnTo>
                <a:lnTo>
                  <a:pt x="17034" y="10800"/>
                </a:lnTo>
                <a:lnTo>
                  <a:pt x="22156" y="14137"/>
                </a:lnTo>
                <a:lnTo>
                  <a:pt x="15950" y="13974"/>
                </a:lnTo>
                <a:lnTo>
                  <a:pt x="18031" y="19537"/>
                </a:lnTo>
                <a:lnTo>
                  <a:pt x="13111" y="15936"/>
                </a:lnTo>
                <a:lnTo>
                  <a:pt x="11356" y="21600"/>
                </a:lnTo>
                <a:lnTo>
                  <a:pt x="9601" y="15936"/>
                </a:lnTo>
                <a:lnTo>
                  <a:pt x="4681" y="19537"/>
                </a:lnTo>
                <a:lnTo>
                  <a:pt x="6762" y="13974"/>
                </a:lnTo>
                <a:lnTo>
                  <a:pt x="556" y="14137"/>
                </a:lnTo>
                <a:lnTo>
                  <a:pt x="5678" y="10800"/>
                </a:lnTo>
                <a:lnTo>
                  <a:pt x="556" y="7463"/>
                </a:lnTo>
                <a:lnTo>
                  <a:pt x="6762" y="7626"/>
                </a:lnTo>
                <a:lnTo>
                  <a:pt x="4681" y="2063"/>
                </a:lnTo>
                <a:lnTo>
                  <a:pt x="9601" y="5664"/>
                </a:lnTo>
                <a:lnTo>
                  <a:pt x="11356" y="0"/>
                </a:lnTo>
                <a:close/>
                <a:moveTo>
                  <a:pt x="11356" y="0"/>
                </a:moveTo>
              </a:path>
            </a:pathLst>
          </a:custGeom>
          <a:solidFill>
            <a:srgbClr val="722CFD"/>
          </a:solidFill>
          <a:ln w="25400" cap="flat">
            <a:noFill/>
            <a:miter lim="800000"/>
            <a:headEnd type="none" w="med" len="med"/>
            <a:tailEnd type="none" w="med" len="med"/>
          </a:ln>
        </p:spPr>
        <p:txBody>
          <a:bodyPr lIns="0" tIns="0" rIns="0" bIns="0"/>
          <a:lstStyle/>
          <a:p>
            <a:endParaRPr lang="en-US"/>
          </a:p>
        </p:txBody>
      </p:sp>
      <p:sp>
        <p:nvSpPr>
          <p:cNvPr id="31750" name="Rectangle 6"/>
          <p:cNvSpPr>
            <a:spLocks/>
          </p:cNvSpPr>
          <p:nvPr/>
        </p:nvSpPr>
        <p:spPr bwMode="auto">
          <a:xfrm>
            <a:off x="7969250" y="3786188"/>
            <a:ext cx="1581150" cy="862012"/>
          </a:xfrm>
          <a:prstGeom prst="rect">
            <a:avLst/>
          </a:prstGeom>
          <a:noFill/>
          <a:ln w="12700">
            <a:noFill/>
            <a:miter lim="800000"/>
            <a:headEnd/>
            <a:tailEnd/>
          </a:ln>
        </p:spPr>
        <p:txBody>
          <a:bodyPr wrap="none" lIns="0" tIns="0" rIns="0" bIns="0" anchor="ctr">
            <a:spAutoFit/>
          </a:bodyPr>
          <a:lstStyle/>
          <a:p>
            <a:r>
              <a:rPr lang="en-US" sz="2800" b="0">
                <a:solidFill>
                  <a:srgbClr val="FFFFFF"/>
                </a:solidFill>
                <a:ea typeface="MS PGothic" pitchFamily="34" charset="-128"/>
              </a:rPr>
              <a:t>Instant</a:t>
            </a:r>
          </a:p>
          <a:p>
            <a:r>
              <a:rPr lang="en-US" sz="2800" b="0">
                <a:solidFill>
                  <a:srgbClr val="FFFFFF"/>
                </a:solidFill>
                <a:ea typeface="MS PGothic" pitchFamily="34" charset="-128"/>
              </a:rPr>
              <a:t>Challenge</a:t>
            </a:r>
          </a:p>
        </p:txBody>
      </p:sp>
      <p:sp>
        <p:nvSpPr>
          <p:cNvPr id="31751" name="Rectangle 7"/>
          <p:cNvSpPr>
            <a:spLocks/>
          </p:cNvSpPr>
          <p:nvPr/>
        </p:nvSpPr>
        <p:spPr bwMode="auto">
          <a:xfrm>
            <a:off x="1473200" y="6019800"/>
            <a:ext cx="10325100" cy="1206500"/>
          </a:xfrm>
          <a:prstGeom prst="rect">
            <a:avLst/>
          </a:prstGeom>
          <a:noFill/>
          <a:ln w="12700">
            <a:noFill/>
            <a:miter lim="800000"/>
            <a:headEnd/>
            <a:tailEnd/>
          </a:ln>
        </p:spPr>
        <p:txBody>
          <a:bodyPr lIns="0" tIns="0" rIns="0" bIns="0" anchor="ctr"/>
          <a:lstStyle/>
          <a:p>
            <a:r>
              <a:rPr lang="en-US" sz="2400" b="0">
                <a:solidFill>
                  <a:srgbClr val="722CFD"/>
                </a:solidFill>
                <a:latin typeface="Verdana" pitchFamily="34" charset="0"/>
                <a:ea typeface="MS PGothic" pitchFamily="34" charset="-128"/>
                <a:sym typeface="Verdana" pitchFamily="34" charset="0"/>
              </a:rPr>
              <a:t>These are the components that make up the DI program.</a:t>
            </a:r>
          </a:p>
          <a:p>
            <a:endParaRPr lang="en-US" sz="2400" b="0">
              <a:solidFill>
                <a:srgbClr val="722CFD"/>
              </a:solidFill>
              <a:latin typeface="Verdana" pitchFamily="34" charset="0"/>
              <a:ea typeface="MS PGothic" pitchFamily="34" charset="-128"/>
              <a:sym typeface="Verdana" pitchFamily="34" charset="0"/>
            </a:endParaRPr>
          </a:p>
        </p:txBody>
      </p:sp>
      <p:pic>
        <p:nvPicPr>
          <p:cNvPr id="3175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0200" y="7010400"/>
            <a:ext cx="4394200" cy="2049463"/>
          </a:xfrm>
          <a:prstGeom prst="rect">
            <a:avLst/>
          </a:prstGeom>
          <a:noFill/>
          <a:ln w="12700">
            <a:noFill/>
            <a:miter lim="800000"/>
            <a:headEnd/>
            <a:tailEnd/>
          </a:ln>
        </p:spPr>
      </p:pic>
      <p:pic>
        <p:nvPicPr>
          <p:cNvPr id="31753"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32850" y="6908800"/>
            <a:ext cx="3562350" cy="2374900"/>
          </a:xfrm>
          <a:prstGeom prst="rect">
            <a:avLst/>
          </a:prstGeom>
          <a:noFill/>
          <a:ln w="12700">
            <a:noFill/>
            <a:miter lim="800000"/>
            <a:headEnd/>
            <a:tailEnd/>
          </a:ln>
        </p:spPr>
      </p:pic>
      <p:pic>
        <p:nvPicPr>
          <p:cNvPr id="31754"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3050" y="6908800"/>
            <a:ext cx="3562350" cy="2374900"/>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31745"/>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nodeType="afterEffect">
                                  <p:stCondLst>
                                    <p:cond delay="0"/>
                                  </p:stCondLst>
                                  <p:childTnLst>
                                    <p:set>
                                      <p:cBhvr>
                                        <p:cTn id="9" dur="1" fill="hold">
                                          <p:stCondLst>
                                            <p:cond delay="499"/>
                                          </p:stCondLst>
                                        </p:cTn>
                                        <p:tgtEl>
                                          <p:spTgt spid="31752"/>
                                        </p:tgtEl>
                                        <p:attrNameLst>
                                          <p:attrName>style.visibility</p:attrName>
                                        </p:attrNameLst>
                                      </p:cBhvr>
                                      <p:to>
                                        <p:strVal val="visible"/>
                                      </p:to>
                                    </p:set>
                                  </p:childTnLst>
                                </p:cTn>
                              </p:par>
                            </p:childTnLst>
                          </p:cTn>
                        </p:par>
                        <p:par>
                          <p:cTn id="10" fill="hold" nodeType="afterGroup">
                            <p:stCondLst>
                              <p:cond delay="1000"/>
                            </p:stCondLst>
                            <p:childTnLst>
                              <p:par>
                                <p:cTn id="11" presetID="168" presetClass="entr" presetSubtype="0" fill="hold" nodeType="afterEffect">
                                  <p:stCondLst>
                                    <p:cond delay="0"/>
                                  </p:stCondLst>
                                  <p:childTnLst>
                                    <p:set>
                                      <p:cBhvr>
                                        <p:cTn id="12" dur="1" fill="hold">
                                          <p:stCondLst>
                                            <p:cond delay="499"/>
                                          </p:stCondLst>
                                        </p:cTn>
                                        <p:tgtEl>
                                          <p:spTgt spid="31753"/>
                                        </p:tgtEl>
                                        <p:attrNameLst>
                                          <p:attrName>style.visibility</p:attrName>
                                        </p:attrNameLst>
                                      </p:cBhvr>
                                      <p:to>
                                        <p:strVal val="visible"/>
                                      </p:to>
                                    </p:set>
                                  </p:childTnLst>
                                </p:cTn>
                              </p:par>
                            </p:childTnLst>
                          </p:cTn>
                        </p:par>
                        <p:par>
                          <p:cTn id="13" fill="hold" nodeType="afterGroup">
                            <p:stCondLst>
                              <p:cond delay="1500"/>
                            </p:stCondLst>
                            <p:childTnLst>
                              <p:par>
                                <p:cTn id="14" presetID="168" presetClass="entr" presetSubtype="0" fill="hold" nodeType="afterEffect">
                                  <p:stCondLst>
                                    <p:cond delay="0"/>
                                  </p:stCondLst>
                                  <p:childTnLst>
                                    <p:set>
                                      <p:cBhvr>
                                        <p:cTn id="15" dur="1" fill="hold">
                                          <p:stCondLst>
                                            <p:cond delay="499"/>
                                          </p:stCondLst>
                                        </p:cTn>
                                        <p:tgtEl>
                                          <p:spTgt spid="3175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746"/>
                                        </p:tgtEl>
                                        <p:attrNameLst>
                                          <p:attrName>style.visibility</p:attrName>
                                        </p:attrNameLst>
                                      </p:cBhvr>
                                      <p:to>
                                        <p:strVal val="visible"/>
                                      </p:to>
                                    </p:set>
                                    <p:animEffect transition="in" filter="wipe(left)">
                                      <p:cBhvr>
                                        <p:cTn id="20" dur="500"/>
                                        <p:tgtEl>
                                          <p:spTgt spid="31746"/>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1747"/>
                                        </p:tgtEl>
                                        <p:attrNameLst>
                                          <p:attrName>style.visibility</p:attrName>
                                        </p:attrNameLst>
                                      </p:cBhvr>
                                      <p:to>
                                        <p:strVal val="visible"/>
                                      </p:to>
                                    </p:set>
                                    <p:animEffect transition="in" filter="wipe(left)">
                                      <p:cBhvr>
                                        <p:cTn id="24" dur="500"/>
                                        <p:tgtEl>
                                          <p:spTgt spid="31747"/>
                                        </p:tgtEl>
                                      </p:cBhvr>
                                    </p:animEffect>
                                  </p:childTnLst>
                                </p:cTn>
                              </p:par>
                            </p:childTnLst>
                          </p:cTn>
                        </p:par>
                        <p:par>
                          <p:cTn id="25" fill="hold" nodeType="afterGroup">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1748"/>
                                        </p:tgtEl>
                                        <p:attrNameLst>
                                          <p:attrName>style.visibility</p:attrName>
                                        </p:attrNameLst>
                                      </p:cBhvr>
                                      <p:to>
                                        <p:strVal val="visible"/>
                                      </p:to>
                                    </p:set>
                                    <p:animEffect transition="in" filter="wipe(left)">
                                      <p:cBhvr>
                                        <p:cTn id="28" dur="500"/>
                                        <p:tgtEl>
                                          <p:spTgt spid="3174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1749"/>
                                        </p:tgtEl>
                                        <p:attrNameLst>
                                          <p:attrName>style.visibility</p:attrName>
                                        </p:attrNameLst>
                                      </p:cBhvr>
                                      <p:to>
                                        <p:strVal val="visible"/>
                                      </p:to>
                                    </p:set>
                                    <p:animEffect transition="in" filter="wipe(left)">
                                      <p:cBhvr>
                                        <p:cTn id="33" dur="500"/>
                                        <p:tgtEl>
                                          <p:spTgt spid="31749"/>
                                        </p:tgtEl>
                                      </p:cBhvr>
                                    </p:animEffect>
                                  </p:childTnLst>
                                </p:cTn>
                              </p:par>
                            </p:childTnLst>
                          </p:cTn>
                        </p:par>
                        <p:par>
                          <p:cTn id="34" fill="hold" nodeType="afterGroup">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1750"/>
                                        </p:tgtEl>
                                        <p:attrNameLst>
                                          <p:attrName>style.visibility</p:attrName>
                                        </p:attrNameLst>
                                      </p:cBhvr>
                                      <p:to>
                                        <p:strVal val="visible"/>
                                      </p:to>
                                    </p:set>
                                    <p:animEffect transition="in" filter="wipe(left)">
                                      <p:cBhvr>
                                        <p:cTn id="37" dur="500"/>
                                        <p:tgtEl>
                                          <p:spTgt spid="31750"/>
                                        </p:tgtEl>
                                      </p:cBhvr>
                                    </p:animEffect>
                                  </p:childTnLst>
                                </p:cTn>
                              </p:par>
                            </p:childTnLst>
                          </p:cTn>
                        </p:par>
                        <p:par>
                          <p:cTn id="38" fill="hold" nodeType="afterGroup">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31751"/>
                                        </p:tgtEl>
                                        <p:attrNameLst>
                                          <p:attrName>style.visibility</p:attrName>
                                        </p:attrNameLst>
                                      </p:cBhvr>
                                      <p:to>
                                        <p:strVal val="visible"/>
                                      </p:to>
                                    </p:set>
                                    <p:animEffect transition="in" filter="wipe(down)">
                                      <p:cBhvr>
                                        <p:cTn id="41" dur="5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animBg="1" autoUpdateAnimBg="0"/>
      <p:bldP spid="31746" grpId="0" animBg="1"/>
      <p:bldP spid="31747" grpId="0" autoUpdateAnimBg="0"/>
      <p:bldP spid="31748" grpId="0" autoUpdateAnimBg="0"/>
      <p:bldP spid="31749" grpId="0" animBg="1"/>
      <p:bldP spid="31750" grpId="0" autoUpdateAnimBg="0"/>
      <p:bldP spid="3175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Imagination to Innovation</a:t>
            </a:r>
            <a:endParaRPr lang="en-US" dirty="0"/>
          </a:p>
        </p:txBody>
      </p:sp>
      <p:sp>
        <p:nvSpPr>
          <p:cNvPr id="4" name="Rectangle 3"/>
          <p:cNvSpPr/>
          <p:nvPr/>
        </p:nvSpPr>
        <p:spPr>
          <a:xfrm>
            <a:off x="635000" y="2667000"/>
            <a:ext cx="11226800" cy="5770563"/>
          </a:xfrm>
          <a:prstGeom prst="rect">
            <a:avLst/>
          </a:prstGeom>
        </p:spPr>
        <p:txBody>
          <a:bodyPr>
            <a:spAutoFit/>
          </a:bodyPr>
          <a:lstStyle/>
          <a:p>
            <a:pPr algn="l">
              <a:defRPr/>
            </a:pPr>
            <a:r>
              <a:rPr lang="en-US" sz="4400" b="0" dirty="0">
                <a:solidFill>
                  <a:schemeClr val="tx1"/>
                </a:solidFill>
                <a:latin typeface="Palatino" charset="0"/>
                <a:ea typeface="MS PGothic" pitchFamily="34" charset="-128"/>
              </a:rPr>
              <a:t>Over the course of a season, students will:</a:t>
            </a:r>
          </a:p>
          <a:p>
            <a:pPr marL="571500" indent="-571500" algn="l">
              <a:spcBef>
                <a:spcPts val="600"/>
              </a:spcBef>
              <a:spcAft>
                <a:spcPts val="600"/>
              </a:spcAft>
              <a:buFont typeface="Arial" pitchFamily="34" charset="0"/>
              <a:buChar char="•"/>
              <a:defRPr/>
            </a:pPr>
            <a:r>
              <a:rPr lang="en-US" b="0" dirty="0">
                <a:solidFill>
                  <a:schemeClr val="tx1"/>
                </a:solidFill>
                <a:latin typeface="Palatino" charset="0"/>
                <a:ea typeface="MS PGothic" pitchFamily="34" charset="-128"/>
              </a:rPr>
              <a:t>Generate and incubate ideas, research and make inquiries</a:t>
            </a:r>
          </a:p>
          <a:p>
            <a:pPr marL="571500" indent="-571500" algn="l">
              <a:spcBef>
                <a:spcPts val="600"/>
              </a:spcBef>
              <a:spcAft>
                <a:spcPts val="600"/>
              </a:spcAft>
              <a:buFont typeface="Arial" pitchFamily="34" charset="0"/>
              <a:buChar char="•"/>
              <a:defRPr/>
            </a:pPr>
            <a:r>
              <a:rPr lang="en-US" b="0" dirty="0">
                <a:solidFill>
                  <a:schemeClr val="tx1"/>
                </a:solidFill>
                <a:latin typeface="Palatino" charset="0"/>
                <a:ea typeface="MS PGothic" pitchFamily="34" charset="-128"/>
              </a:rPr>
              <a:t>Focus, prepare for action, put together solutions</a:t>
            </a:r>
          </a:p>
          <a:p>
            <a:pPr marL="571500" indent="-571500" algn="l">
              <a:spcBef>
                <a:spcPts val="600"/>
              </a:spcBef>
              <a:spcAft>
                <a:spcPts val="600"/>
              </a:spcAft>
              <a:buFont typeface="Arial" pitchFamily="34" charset="0"/>
              <a:buChar char="•"/>
              <a:defRPr/>
            </a:pPr>
            <a:r>
              <a:rPr lang="en-US" b="0" dirty="0">
                <a:solidFill>
                  <a:schemeClr val="tx1"/>
                </a:solidFill>
                <a:latin typeface="Palatino" charset="0"/>
                <a:ea typeface="MS PGothic" pitchFamily="34" charset="-128"/>
              </a:rPr>
              <a:t>Build teams and learn new skills</a:t>
            </a:r>
          </a:p>
          <a:p>
            <a:pPr marL="571500" indent="-571500" algn="l">
              <a:spcBef>
                <a:spcPts val="600"/>
              </a:spcBef>
              <a:spcAft>
                <a:spcPts val="600"/>
              </a:spcAft>
              <a:buFont typeface="Arial" pitchFamily="34" charset="0"/>
              <a:buChar char="•"/>
              <a:defRPr/>
            </a:pPr>
            <a:r>
              <a:rPr lang="en-US" b="0" dirty="0">
                <a:solidFill>
                  <a:schemeClr val="tx1"/>
                </a:solidFill>
                <a:latin typeface="Palatino" charset="0"/>
                <a:ea typeface="MS PGothic" pitchFamily="34" charset="-128"/>
              </a:rPr>
              <a:t>Prepare for the tournaments</a:t>
            </a:r>
          </a:p>
          <a:p>
            <a:pPr marL="571500" indent="-571500" algn="l">
              <a:spcBef>
                <a:spcPts val="600"/>
              </a:spcBef>
              <a:spcAft>
                <a:spcPts val="600"/>
              </a:spcAft>
              <a:buFont typeface="Arial" pitchFamily="34" charset="0"/>
              <a:buChar char="•"/>
              <a:defRPr/>
            </a:pPr>
            <a:r>
              <a:rPr lang="en-US" b="0" dirty="0">
                <a:solidFill>
                  <a:schemeClr val="tx1"/>
                </a:solidFill>
                <a:latin typeface="Palatino" charset="0"/>
                <a:ea typeface="MS PGothic" pitchFamily="34" charset="-128"/>
              </a:rPr>
              <a:t>Celebrate their successes!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p:txBody>
          <a:bodyPr/>
          <a:lstStyle/>
          <a:p>
            <a:pPr eaLnBrk="1" hangingPunct="1"/>
            <a:r>
              <a:rPr lang="en-US" smtClean="0"/>
              <a:t>Team Challenge</a:t>
            </a:r>
          </a:p>
        </p:txBody>
      </p:sp>
      <p:sp>
        <p:nvSpPr>
          <p:cNvPr id="30723" name="Rectangle 2"/>
          <p:cNvSpPr>
            <a:spLocks/>
          </p:cNvSpPr>
          <p:nvPr/>
        </p:nvSpPr>
        <p:spPr bwMode="auto">
          <a:xfrm>
            <a:off x="254000" y="2314575"/>
            <a:ext cx="6799263" cy="5943600"/>
          </a:xfrm>
          <a:prstGeom prst="rect">
            <a:avLst/>
          </a:prstGeom>
          <a:noFill/>
          <a:ln w="12700">
            <a:noFill/>
            <a:miter lim="800000"/>
            <a:headEnd/>
            <a:tailEnd/>
          </a:ln>
        </p:spPr>
        <p:txBody>
          <a:bodyPr lIns="0" tIns="0" rIns="0" bIns="0" anchor="ctr"/>
          <a:lstStyle/>
          <a:p>
            <a:pPr algn="l"/>
            <a:endParaRPr lang="en-US" b="0">
              <a:solidFill>
                <a:schemeClr val="tx1"/>
              </a:solidFill>
              <a:latin typeface="Palatino" charset="0"/>
              <a:ea typeface="MS PGothic" pitchFamily="34" charset="-128"/>
            </a:endParaRPr>
          </a:p>
        </p:txBody>
      </p:sp>
      <p:pic>
        <p:nvPicPr>
          <p:cNvPr id="3072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81863" y="2371725"/>
            <a:ext cx="5311775" cy="6343650"/>
          </a:xfrm>
          <a:prstGeom prst="rect">
            <a:avLst/>
          </a:prstGeom>
          <a:noFill/>
          <a:ln w="9525">
            <a:noFill/>
            <a:miter lim="800000"/>
            <a:headEnd/>
            <a:tailEnd/>
          </a:ln>
        </p:spPr>
      </p:pic>
      <p:sp>
        <p:nvSpPr>
          <p:cNvPr id="30725" name="Rectangle 1"/>
          <p:cNvSpPr>
            <a:spLocks noChangeArrowheads="1"/>
          </p:cNvSpPr>
          <p:nvPr/>
        </p:nvSpPr>
        <p:spPr bwMode="auto">
          <a:xfrm>
            <a:off x="538163" y="2895600"/>
            <a:ext cx="6502400" cy="769938"/>
          </a:xfrm>
          <a:prstGeom prst="rect">
            <a:avLst/>
          </a:prstGeom>
          <a:noFill/>
          <a:ln w="9525">
            <a:noFill/>
            <a:miter lim="800000"/>
            <a:headEnd/>
            <a:tailEnd/>
          </a:ln>
        </p:spPr>
        <p:txBody>
          <a:bodyPr>
            <a:spAutoFit/>
          </a:bodyPr>
          <a:lstStyle/>
          <a:p>
            <a:pPr algn="l"/>
            <a:endParaRPr lang="en-US" sz="4400" b="0">
              <a:solidFill>
                <a:schemeClr val="tx1"/>
              </a:solidFill>
              <a:latin typeface="Palatino" charset="0"/>
              <a:ea typeface="MS PGothic" pitchFamily="34" charset="-128"/>
            </a:endParaRPr>
          </a:p>
        </p:txBody>
      </p:sp>
      <p:sp>
        <p:nvSpPr>
          <p:cNvPr id="30726" name="Rectangle 5"/>
          <p:cNvSpPr>
            <a:spLocks noChangeArrowheads="1"/>
          </p:cNvSpPr>
          <p:nvPr/>
        </p:nvSpPr>
        <p:spPr bwMode="auto">
          <a:xfrm>
            <a:off x="550863" y="2976563"/>
            <a:ext cx="6502400" cy="5324475"/>
          </a:xfrm>
          <a:prstGeom prst="rect">
            <a:avLst/>
          </a:prstGeom>
          <a:noFill/>
          <a:ln w="9525">
            <a:noFill/>
            <a:miter lim="800000"/>
            <a:headEnd/>
            <a:tailEnd/>
          </a:ln>
        </p:spPr>
        <p:txBody>
          <a:bodyPr>
            <a:spAutoFit/>
          </a:bodyPr>
          <a:lstStyle/>
          <a:p>
            <a:pPr algn="l"/>
            <a:r>
              <a:rPr lang="en-US" sz="4400" b="0" i="1">
                <a:solidFill>
                  <a:schemeClr val="tx1"/>
                </a:solidFill>
                <a:latin typeface="Palatino" charset="0"/>
                <a:ea typeface="MS PGothic" pitchFamily="34" charset="-128"/>
              </a:rPr>
              <a:t>Team Challenges </a:t>
            </a:r>
            <a:r>
              <a:rPr lang="en-US" sz="4400" b="0">
                <a:solidFill>
                  <a:schemeClr val="tx1"/>
                </a:solidFill>
                <a:latin typeface="Palatino" charset="0"/>
                <a:ea typeface="MS PGothic" pitchFamily="34" charset="-128"/>
              </a:rPr>
              <a:t>take weeks or months to solve and have specific focuses.</a:t>
            </a:r>
          </a:p>
          <a:p>
            <a:pPr algn="l"/>
            <a:endParaRPr lang="en-US" sz="4400" b="0">
              <a:solidFill>
                <a:schemeClr val="tx1"/>
              </a:solidFill>
              <a:latin typeface="Palatino" charset="0"/>
              <a:ea typeface="MS PGothic" pitchFamily="34" charset="-128"/>
            </a:endParaRPr>
          </a:p>
          <a:p>
            <a:pPr algn="l"/>
            <a:r>
              <a:rPr lang="en-US" b="0">
                <a:solidFill>
                  <a:schemeClr val="tx1"/>
                </a:solidFill>
                <a:latin typeface="Palatino" charset="0"/>
                <a:ea typeface="MS PGothic" pitchFamily="34" charset="-128"/>
              </a:rPr>
              <a:t>The </a:t>
            </a:r>
            <a:r>
              <a:rPr lang="en-US" b="0" i="1">
                <a:solidFill>
                  <a:schemeClr val="tx1"/>
                </a:solidFill>
                <a:latin typeface="Palatino" charset="0"/>
                <a:ea typeface="MS PGothic" pitchFamily="34" charset="-128"/>
              </a:rPr>
              <a:t>Team Challenges </a:t>
            </a:r>
            <a:r>
              <a:rPr lang="en-US" b="0">
                <a:solidFill>
                  <a:schemeClr val="tx1"/>
                </a:solidFill>
                <a:latin typeface="Palatino" charset="0"/>
                <a:ea typeface="MS PGothic" pitchFamily="34" charset="-128"/>
              </a:rPr>
              <a:t>are new and different every year.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4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p:txBody>
          <a:bodyPr/>
          <a:lstStyle/>
          <a:p>
            <a:r>
              <a:rPr lang="en-US" sz="7200" dirty="0" smtClean="0">
                <a:sym typeface="Verdana Bold" charset="0"/>
              </a:rPr>
              <a:t>Technical: Creature Feature</a:t>
            </a:r>
          </a:p>
        </p:txBody>
      </p:sp>
      <p:pic>
        <p:nvPicPr>
          <p:cNvPr id="3174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00" y="3987800"/>
            <a:ext cx="5676900" cy="3784600"/>
          </a:xfrm>
          <a:prstGeom prst="rect">
            <a:avLst/>
          </a:prstGeom>
          <a:noFill/>
          <a:ln w="12700">
            <a:noFill/>
            <a:miter lim="800000"/>
            <a:headEnd/>
            <a:tailEnd/>
          </a:ln>
        </p:spPr>
      </p:pic>
      <p:sp>
        <p:nvSpPr>
          <p:cNvPr id="2" name="Text Placeholder 1"/>
          <p:cNvSpPr>
            <a:spLocks/>
          </p:cNvSpPr>
          <p:nvPr/>
        </p:nvSpPr>
        <p:spPr bwMode="auto">
          <a:xfrm>
            <a:off x="6477000" y="3581400"/>
            <a:ext cx="6172200" cy="4953000"/>
          </a:xfrm>
          <a:prstGeom prst="rect">
            <a:avLst/>
          </a:prstGeom>
          <a:noFill/>
          <a:ln w="12700">
            <a:noFill/>
            <a:miter lim="800000"/>
            <a:headEnd/>
            <a:tailEnd/>
          </a:ln>
          <a:effectLst/>
        </p:spPr>
        <p:txBody>
          <a:bodyPr lIns="50800" tIns="50800" rIns="50800" bIns="50800" anchor="t" anchorCtr="0"/>
          <a:lstStyle/>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3200" b="0" dirty="0">
                <a:solidFill>
                  <a:schemeClr val="tx1"/>
                </a:solidFill>
                <a:latin typeface="Franklin Gothic Book" pitchFamily="34" charset="0"/>
                <a:ea typeface="ヒラギノ明朝 ProN W3" charset="-128"/>
                <a:sym typeface="Palatino" charset="0"/>
              </a:rPr>
              <a:t>Build a creature that uses technical methods to perform team-chosen actions.</a:t>
            </a:r>
          </a:p>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3200" b="0" dirty="0" smtClean="0">
                <a:solidFill>
                  <a:schemeClr val="tx1"/>
                </a:solidFill>
                <a:latin typeface="Franklin Gothic Book" pitchFamily="34" charset="0"/>
                <a:ea typeface="ヒラギノ明朝 ProN W3" charset="-128"/>
                <a:sym typeface="Palatino" charset="0"/>
              </a:rPr>
              <a:t>Present </a:t>
            </a:r>
            <a:r>
              <a:rPr lang="en-US" sz="3200" b="0" dirty="0">
                <a:solidFill>
                  <a:schemeClr val="tx1"/>
                </a:solidFill>
                <a:latin typeface="Franklin Gothic Book" pitchFamily="34" charset="0"/>
                <a:ea typeface="ヒラギノ明朝 ProN W3" charset="-128"/>
                <a:sym typeface="Palatino" charset="0"/>
              </a:rPr>
              <a:t>a story of adventure with the creature as a character.</a:t>
            </a:r>
          </a:p>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3200" b="0" dirty="0" smtClean="0">
                <a:solidFill>
                  <a:schemeClr val="tx1"/>
                </a:solidFill>
                <a:latin typeface="Franklin Gothic Book" pitchFamily="34" charset="0"/>
                <a:ea typeface="ヒラギノ明朝 ProN W3" charset="-128"/>
                <a:sym typeface="Palatino" charset="0"/>
              </a:rPr>
              <a:t>Use </a:t>
            </a:r>
            <a:r>
              <a:rPr lang="en-US" sz="3200" b="0" dirty="0">
                <a:solidFill>
                  <a:schemeClr val="tx1"/>
                </a:solidFill>
                <a:latin typeface="Franklin Gothic Book" pitchFamily="34" charset="0"/>
                <a:ea typeface="ヒラギノ明朝 ProN W3" charset="-128"/>
                <a:sym typeface="Palatino" charset="0"/>
              </a:rPr>
              <a:t>technical methods to demonstrate features of a world where the story is set.</a:t>
            </a:r>
          </a:p>
        </p:txBody>
      </p:sp>
      <p:sp>
        <p:nvSpPr>
          <p:cNvPr id="3" name="Text Placeholder 1"/>
          <p:cNvSpPr>
            <a:spLocks/>
          </p:cNvSpPr>
          <p:nvPr/>
        </p:nvSpPr>
        <p:spPr bwMode="auto">
          <a:xfrm>
            <a:off x="558800" y="2514600"/>
            <a:ext cx="11658600" cy="838200"/>
          </a:xfrm>
          <a:prstGeom prst="rect">
            <a:avLst/>
          </a:prstGeom>
          <a:noFill/>
          <a:ln w="12700">
            <a:noFill/>
            <a:miter lim="800000"/>
            <a:headEnd/>
            <a:tailEnd/>
          </a:ln>
          <a:effectLst/>
        </p:spPr>
        <p:txBody>
          <a:bodyPr lIns="50800" tIns="50800" rIns="50800" bIns="50800" anchor="ctr"/>
          <a:lstStyle/>
          <a:p>
            <a:pPr algn="l" defTabSz="457200" eaLnBrk="0" hangingPunct="0">
              <a:spcBef>
                <a:spcPts val="3500"/>
              </a:spcBef>
              <a:buClr>
                <a:srgbClr val="7249E3"/>
              </a:buClr>
              <a:buSzPct val="100000"/>
              <a:buFont typeface="Palatino" charset="0"/>
              <a:buNone/>
            </a:pPr>
            <a:r>
              <a:rPr lang="en-US" sz="3200" b="0" dirty="0">
                <a:solidFill>
                  <a:schemeClr val="tx1"/>
                </a:solidFill>
                <a:latin typeface="Franklin Gothic Book" pitchFamily="34" charset="0"/>
                <a:ea typeface="ヒラギノ明朝 ProN W3" charset="-128"/>
                <a:sym typeface="Palatino" charset="0"/>
              </a:rPr>
              <a:t>Students complete tasks by using engineering, research, strategic planning and related skills</a:t>
            </a:r>
            <a:r>
              <a:rPr lang="en-US" sz="3200" b="0" dirty="0" smtClean="0">
                <a:solidFill>
                  <a:schemeClr val="tx1"/>
                </a:solidFill>
                <a:latin typeface="Franklin Gothic Book" pitchFamily="34" charset="0"/>
                <a:ea typeface="ヒラギノ明朝 ProN W3" charset="-128"/>
                <a:sym typeface="Palatino" charset="0"/>
              </a:rPr>
              <a:t>.</a:t>
            </a:r>
            <a:endParaRPr lang="en-US" sz="2400" b="0" dirty="0">
              <a:solidFill>
                <a:schemeClr val="tx1"/>
              </a:solidFill>
              <a:latin typeface="Franklin Gothic Book" pitchFamily="34" charset="0"/>
              <a:ea typeface="ヒラギノ明朝 ProN W3" charset="-128"/>
              <a:sym typeface="Palatino"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p:txBody>
          <a:bodyPr/>
          <a:lstStyle/>
          <a:p>
            <a:r>
              <a:rPr lang="en-US" dirty="0" smtClean="0">
                <a:sym typeface="Verdana Bold" charset="0"/>
              </a:rPr>
              <a:t>Structural: Lose to Win</a:t>
            </a:r>
            <a:endParaRPr lang="en-US" sz="3600" dirty="0" smtClean="0">
              <a:solidFill>
                <a:schemeClr val="tx1"/>
              </a:solidFill>
              <a:latin typeface="Franklin Gothic Book" pitchFamily="34" charset="0"/>
              <a:ea typeface="ヒラギノ明朝 ProN W3" charset="-128"/>
              <a:sym typeface="Verdana Bold" charset="0"/>
            </a:endParaRPr>
          </a:p>
        </p:txBody>
      </p:sp>
      <p:sp>
        <p:nvSpPr>
          <p:cNvPr id="3" name="Content Placeholder 2"/>
          <p:cNvSpPr>
            <a:spLocks noGrp="1"/>
          </p:cNvSpPr>
          <p:nvPr>
            <p:ph idx="1"/>
          </p:nvPr>
        </p:nvSpPr>
        <p:spPr>
          <a:xfrm>
            <a:off x="6629400" y="3810000"/>
            <a:ext cx="5867400" cy="4826000"/>
          </a:xfrm>
        </p:spPr>
        <p:txBody>
          <a:bodyPr/>
          <a:lstStyle/>
          <a:p>
            <a:pPr>
              <a:spcBef>
                <a:spcPts val="600"/>
              </a:spcBef>
              <a:spcAft>
                <a:spcPts val="600"/>
              </a:spcAft>
            </a:pPr>
            <a:r>
              <a:rPr lang="en-US" sz="2800" dirty="0">
                <a:latin typeface="Franklin Gothic Book" pitchFamily="34" charset="0"/>
              </a:rPr>
              <a:t>Design and build </a:t>
            </a:r>
            <a:r>
              <a:rPr lang="en-US" sz="2800" dirty="0" smtClean="0">
                <a:latin typeface="Franklin Gothic Book" pitchFamily="34" charset="0"/>
              </a:rPr>
              <a:t>a structure that can continue to support weight as </a:t>
            </a:r>
            <a:r>
              <a:rPr lang="en-US" sz="2800" dirty="0">
                <a:latin typeface="Franklin Gothic Book" pitchFamily="34" charset="0"/>
              </a:rPr>
              <a:t>parts of the structure are removed.</a:t>
            </a:r>
          </a:p>
          <a:p>
            <a:pPr>
              <a:spcBef>
                <a:spcPts val="600"/>
              </a:spcBef>
              <a:spcAft>
                <a:spcPts val="600"/>
              </a:spcAft>
            </a:pPr>
            <a:r>
              <a:rPr lang="en-US" sz="2800" dirty="0" smtClean="0">
                <a:latin typeface="Franklin Gothic Book" pitchFamily="34" charset="0"/>
              </a:rPr>
              <a:t>Tell </a:t>
            </a:r>
            <a:r>
              <a:rPr lang="en-US" sz="2800" dirty="0">
                <a:latin typeface="Franklin Gothic Book" pitchFamily="34" charset="0"/>
              </a:rPr>
              <a:t>a story about how something is transformed and revealed to be something completely different.</a:t>
            </a:r>
          </a:p>
          <a:p>
            <a:pPr>
              <a:spcBef>
                <a:spcPts val="600"/>
              </a:spcBef>
              <a:spcAft>
                <a:spcPts val="600"/>
              </a:spcAft>
            </a:pPr>
            <a:r>
              <a:rPr lang="en-US" sz="2800" dirty="0" smtClean="0">
                <a:latin typeface="Franklin Gothic Book" pitchFamily="34" charset="0"/>
              </a:rPr>
              <a:t>Create </a:t>
            </a:r>
            <a:r>
              <a:rPr lang="en-US" sz="2800" dirty="0">
                <a:latin typeface="Franklin Gothic Book" pitchFamily="34" charset="0"/>
              </a:rPr>
              <a:t>a prop or set piece that transforms as parts </a:t>
            </a:r>
            <a:r>
              <a:rPr lang="en-US" sz="2800" dirty="0" smtClean="0">
                <a:latin typeface="Franklin Gothic Book" pitchFamily="34" charset="0"/>
              </a:rPr>
              <a:t>are removed.</a:t>
            </a:r>
          </a:p>
        </p:txBody>
      </p:sp>
      <p:pic>
        <p:nvPicPr>
          <p:cNvPr id="25604"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712" y="4114800"/>
            <a:ext cx="5678488" cy="3789363"/>
          </a:xfrm>
          <a:prstGeom prst="rect">
            <a:avLst/>
          </a:prstGeom>
          <a:noFill/>
          <a:ln>
            <a:noFill/>
          </a:ln>
          <a:effectLst/>
          <a:extLst>
            <a:ext uri="{909E8E84-426E-40DD-AFC4-6F175D3DCCD1}">
              <a14:hiddenFill xmlns:a14="http://schemas.microsoft.com/office/drawing/2010/main">
                <a:solidFill>
                  <a:srgbClr val="418DD9">
                    <a:alpha val="69803"/>
                  </a:srgbClr>
                </a:solidFill>
              </a14:hiddenFill>
            </a:ext>
            <a:ext uri="{91240B29-F687-4F45-9708-019B960494DF}">
              <a14:hiddenLine xmlns:a14="http://schemas.microsoft.com/office/drawing/2010/main" w="25400">
                <a:solidFill>
                  <a:srgbClr val="ADADAD"/>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Content Placeholder 2"/>
          <p:cNvSpPr>
            <a:spLocks/>
          </p:cNvSpPr>
          <p:nvPr/>
        </p:nvSpPr>
        <p:spPr bwMode="auto">
          <a:xfrm>
            <a:off x="381000" y="2286000"/>
            <a:ext cx="12268200" cy="1371600"/>
          </a:xfrm>
          <a:prstGeom prst="rect">
            <a:avLst/>
          </a:prstGeom>
          <a:noFill/>
          <a:ln w="12700">
            <a:noFill/>
            <a:miter lim="800000"/>
            <a:headEnd/>
            <a:tailEnd/>
          </a:ln>
          <a:effectLst/>
        </p:spPr>
        <p:txBody>
          <a:bodyPr lIns="50800" tIns="50800" rIns="50800" bIns="50800" anchor="ctr"/>
          <a:lstStyle/>
          <a:p>
            <a:pPr marL="266700" algn="l" eaLnBrk="0" hangingPunct="0">
              <a:spcBef>
                <a:spcPts val="3500"/>
              </a:spcBef>
              <a:buClr>
                <a:srgbClr val="7249E3"/>
              </a:buClr>
              <a:buSzPct val="100000"/>
              <a:buFont typeface="Palatino" charset="0"/>
              <a:buNone/>
            </a:pPr>
            <a:r>
              <a:rPr lang="en-US" sz="3600" b="0" dirty="0">
                <a:solidFill>
                  <a:schemeClr val="tx1"/>
                </a:solidFill>
                <a:latin typeface="Franklin Gothic Book" pitchFamily="34" charset="0"/>
                <a:ea typeface="ヒラギノ明朝 ProN W3" charset="-128"/>
                <a:sym typeface="Palatino" charset="0"/>
              </a:rPr>
              <a:t>Design, build and test load-bearing structures out of specific materials and against specific forces.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p:txBody>
          <a:bodyPr/>
          <a:lstStyle/>
          <a:p>
            <a:r>
              <a:rPr lang="en-US" sz="7200" dirty="0" smtClean="0">
                <a:sym typeface="Verdana Bold" charset="0"/>
              </a:rPr>
              <a:t>Scientific: Making Waves</a:t>
            </a:r>
          </a:p>
        </p:txBody>
      </p:sp>
      <p:pic>
        <p:nvPicPr>
          <p:cNvPr id="21508"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4059237"/>
            <a:ext cx="5678488" cy="3789363"/>
          </a:xfrm>
          <a:prstGeom prst="rect">
            <a:avLst/>
          </a:prstGeom>
          <a:noFill/>
          <a:ln>
            <a:noFill/>
          </a:ln>
          <a:effectLst/>
          <a:extLst>
            <a:ext uri="{909E8E84-426E-40DD-AFC4-6F175D3DCCD1}">
              <a14:hiddenFill xmlns:a14="http://schemas.microsoft.com/office/drawing/2010/main">
                <a:solidFill>
                  <a:srgbClr val="418DD9">
                    <a:alpha val="69803"/>
                  </a:srgbClr>
                </a:solidFill>
              </a14:hiddenFill>
            </a:ext>
            <a:ext uri="{91240B29-F687-4F45-9708-019B960494DF}">
              <a14:hiddenLine xmlns:a14="http://schemas.microsoft.com/office/drawing/2010/main" w="25400">
                <a:solidFill>
                  <a:srgbClr val="ADADAD"/>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ext Placeholder 1"/>
          <p:cNvSpPr>
            <a:spLocks/>
          </p:cNvSpPr>
          <p:nvPr/>
        </p:nvSpPr>
        <p:spPr bwMode="auto">
          <a:xfrm>
            <a:off x="6661150" y="3733801"/>
            <a:ext cx="5943600" cy="4648199"/>
          </a:xfrm>
          <a:prstGeom prst="rect">
            <a:avLst/>
          </a:prstGeom>
          <a:noFill/>
          <a:ln w="12700">
            <a:noFill/>
            <a:miter lim="800000"/>
            <a:headEnd/>
            <a:tailEnd/>
          </a:ln>
          <a:effectLst/>
        </p:spPr>
        <p:txBody>
          <a:bodyPr lIns="50800" tIns="50800" rIns="50800" bIns="50800" anchor="ctr"/>
          <a:lstStyle/>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2800" b="0" dirty="0">
                <a:solidFill>
                  <a:schemeClr val="tx1"/>
                </a:solidFill>
                <a:latin typeface="Franklin Gothic Book" pitchFamily="34" charset="0"/>
                <a:ea typeface="ヒラギノ明朝 ProN W3" charset="-128"/>
                <a:sym typeface="Palatino" charset="0"/>
              </a:rPr>
              <a:t>Design and construct an incredible sound machine that produces two different sounds.</a:t>
            </a:r>
          </a:p>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2800" b="0" dirty="0" smtClean="0">
                <a:solidFill>
                  <a:schemeClr val="tx1"/>
                </a:solidFill>
                <a:latin typeface="Franklin Gothic Book" pitchFamily="34" charset="0"/>
                <a:ea typeface="ヒラギノ明朝 ProN W3" charset="-128"/>
                <a:sym typeface="Palatino" charset="0"/>
              </a:rPr>
              <a:t>Create </a:t>
            </a:r>
            <a:r>
              <a:rPr lang="en-US" sz="2800" b="0" dirty="0">
                <a:solidFill>
                  <a:schemeClr val="tx1"/>
                </a:solidFill>
                <a:latin typeface="Franklin Gothic Book" pitchFamily="34" charset="0"/>
                <a:ea typeface="ヒラギノ明朝 ProN W3" charset="-128"/>
                <a:sym typeface="Palatino" charset="0"/>
              </a:rPr>
              <a:t>and integrate two visible displays of sound waves into the presentation.</a:t>
            </a:r>
          </a:p>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2800" b="0" dirty="0" smtClean="0">
                <a:solidFill>
                  <a:schemeClr val="tx1"/>
                </a:solidFill>
                <a:latin typeface="Franklin Gothic Book" pitchFamily="34" charset="0"/>
                <a:ea typeface="ヒラギノ明朝 ProN W3" charset="-128"/>
                <a:sym typeface="Palatino" charset="0"/>
              </a:rPr>
              <a:t>Create </a:t>
            </a:r>
            <a:r>
              <a:rPr lang="en-US" sz="2800" b="0" dirty="0">
                <a:solidFill>
                  <a:schemeClr val="tx1"/>
                </a:solidFill>
                <a:latin typeface="Franklin Gothic Book" pitchFamily="34" charset="0"/>
                <a:ea typeface="ヒラギノ明朝 ProN W3" charset="-128"/>
                <a:sym typeface="Palatino" charset="0"/>
              </a:rPr>
              <a:t>and present a story that includes a change to a faster or slower narrative pace.</a:t>
            </a:r>
          </a:p>
        </p:txBody>
      </p:sp>
      <p:sp>
        <p:nvSpPr>
          <p:cNvPr id="3" name="Text Placeholder 1"/>
          <p:cNvSpPr>
            <a:spLocks/>
          </p:cNvSpPr>
          <p:nvPr/>
        </p:nvSpPr>
        <p:spPr bwMode="auto">
          <a:xfrm>
            <a:off x="330200" y="2438400"/>
            <a:ext cx="12268200" cy="990600"/>
          </a:xfrm>
          <a:prstGeom prst="rect">
            <a:avLst/>
          </a:prstGeom>
          <a:noFill/>
          <a:ln w="12700">
            <a:noFill/>
            <a:miter lim="800000"/>
            <a:headEnd/>
            <a:tailEnd/>
          </a:ln>
          <a:effectLst/>
        </p:spPr>
        <p:txBody>
          <a:bodyPr lIns="50800" tIns="50800" rIns="50800" bIns="50800" anchor="ctr"/>
          <a:lstStyle/>
          <a:p>
            <a:pPr marL="266700" algn="l" eaLnBrk="0" hangingPunct="0">
              <a:spcBef>
                <a:spcPts val="3500"/>
              </a:spcBef>
              <a:buClr>
                <a:srgbClr val="7249E3"/>
              </a:buClr>
              <a:buSzPct val="100000"/>
              <a:buFont typeface="Palatino" charset="0"/>
              <a:buNone/>
            </a:pPr>
            <a:r>
              <a:rPr lang="en-US" sz="3200" b="0" dirty="0">
                <a:solidFill>
                  <a:schemeClr val="tx1"/>
                </a:solidFill>
                <a:latin typeface="Franklin Gothic Book" pitchFamily="34" charset="0"/>
                <a:ea typeface="ヒラギノ明朝 ProN W3" charset="-128"/>
                <a:sym typeface="Palatino" charset="0"/>
              </a:rPr>
              <a:t>Blends the research and curiosity of science with the thrill and creativity of the theater arts.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p:txBody>
          <a:bodyPr/>
          <a:lstStyle/>
          <a:p>
            <a:r>
              <a:rPr lang="en-US" dirty="0" smtClean="0">
                <a:sym typeface="Verdana Bold" charset="0"/>
              </a:rPr>
              <a:t>Fine Arts: </a:t>
            </a:r>
            <a:r>
              <a:rPr lang="en-US" dirty="0" err="1" smtClean="0">
                <a:sym typeface="Verdana Bold" charset="0"/>
              </a:rPr>
              <a:t>Feary</a:t>
            </a:r>
            <a:r>
              <a:rPr lang="en-US" dirty="0" smtClean="0">
                <a:sym typeface="Verdana Bold" charset="0"/>
              </a:rPr>
              <a:t> Tales</a:t>
            </a:r>
            <a:endParaRPr lang="en-US" sz="3600" dirty="0" smtClean="0">
              <a:solidFill>
                <a:schemeClr val="tx1"/>
              </a:solidFill>
              <a:latin typeface="Franklin Gothic Book" pitchFamily="34" charset="0"/>
              <a:ea typeface="ヒラギノ明朝 ProN W3" charset="-128"/>
              <a:sym typeface="Verdana Bold" charset="0"/>
            </a:endParaRPr>
          </a:p>
        </p:txBody>
      </p:sp>
      <p:pic>
        <p:nvPicPr>
          <p:cNvPr id="2253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900" y="3906838"/>
            <a:ext cx="5678488" cy="3789362"/>
          </a:xfrm>
          <a:prstGeom prst="rect">
            <a:avLst/>
          </a:prstGeom>
          <a:noFill/>
          <a:ln>
            <a:noFill/>
          </a:ln>
          <a:effectLst/>
          <a:extLst>
            <a:ext uri="{909E8E84-426E-40DD-AFC4-6F175D3DCCD1}">
              <a14:hiddenFill xmlns:a14="http://schemas.microsoft.com/office/drawing/2010/main">
                <a:solidFill>
                  <a:srgbClr val="418DD9">
                    <a:alpha val="69803"/>
                  </a:srgbClr>
                </a:solidFill>
              </a14:hiddenFill>
            </a:ext>
            <a:ext uri="{91240B29-F687-4F45-9708-019B960494DF}">
              <a14:hiddenLine xmlns:a14="http://schemas.microsoft.com/office/drawing/2010/main" w="25400">
                <a:solidFill>
                  <a:srgbClr val="ADADAD"/>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ext Placeholder 1"/>
          <p:cNvSpPr>
            <a:spLocks/>
          </p:cNvSpPr>
          <p:nvPr/>
        </p:nvSpPr>
        <p:spPr bwMode="auto">
          <a:xfrm>
            <a:off x="457200" y="2209800"/>
            <a:ext cx="12192000" cy="1066800"/>
          </a:xfrm>
          <a:prstGeom prst="rect">
            <a:avLst/>
          </a:prstGeom>
          <a:noFill/>
          <a:ln w="12700">
            <a:noFill/>
            <a:miter lim="800000"/>
            <a:headEnd/>
            <a:tailEnd/>
          </a:ln>
          <a:effectLst/>
        </p:spPr>
        <p:txBody>
          <a:bodyPr lIns="50800" tIns="50800" rIns="50800" bIns="50800" anchor="ctr"/>
          <a:lstStyle/>
          <a:p>
            <a:pPr marL="266700" algn="l" eaLnBrk="0" hangingPunct="0">
              <a:spcBef>
                <a:spcPts val="3500"/>
              </a:spcBef>
              <a:buClr>
                <a:srgbClr val="7249E3"/>
              </a:buClr>
              <a:buSzPct val="100000"/>
              <a:buFont typeface="Palatino" charset="0"/>
              <a:buNone/>
            </a:pPr>
            <a:r>
              <a:rPr lang="en-US" sz="3200" b="0" dirty="0">
                <a:solidFill>
                  <a:schemeClr val="tx1"/>
                </a:solidFill>
                <a:latin typeface="Franklin Gothic Book" pitchFamily="34" charset="0"/>
                <a:ea typeface="ヒラギノ明朝 ProN W3" charset="-128"/>
                <a:sym typeface="Palatino" charset="0"/>
              </a:rPr>
              <a:t>Students flex their acting and artistic muscles as they explore some of our most fascinating works of literature and media.</a:t>
            </a:r>
          </a:p>
        </p:txBody>
      </p:sp>
      <p:sp>
        <p:nvSpPr>
          <p:cNvPr id="3" name="Text Placeholder 1"/>
          <p:cNvSpPr>
            <a:spLocks/>
          </p:cNvSpPr>
          <p:nvPr/>
        </p:nvSpPr>
        <p:spPr bwMode="auto">
          <a:xfrm>
            <a:off x="6400800" y="3505200"/>
            <a:ext cx="6253163" cy="5105400"/>
          </a:xfrm>
          <a:prstGeom prst="rect">
            <a:avLst/>
          </a:prstGeom>
          <a:noFill/>
          <a:ln w="12700">
            <a:noFill/>
            <a:miter lim="800000"/>
            <a:headEnd/>
            <a:tailEnd/>
          </a:ln>
          <a:effectLst/>
        </p:spPr>
        <p:txBody>
          <a:bodyPr lIns="50800" tIns="50800" rIns="50800" bIns="50800" anchor="ctr"/>
          <a:lstStyle/>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2800" b="0" dirty="0">
                <a:solidFill>
                  <a:schemeClr val="tx1"/>
                </a:solidFill>
                <a:latin typeface="Franklin Gothic Book" pitchFamily="34" charset="0"/>
                <a:ea typeface="ヒラギノ明朝 ProN W3" charset="-128"/>
                <a:sym typeface="Palatino" charset="0"/>
              </a:rPr>
              <a:t>Present a team-created fairy tale about a character that faces and deals with a phobia.</a:t>
            </a:r>
          </a:p>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2800" b="0" dirty="0" smtClean="0">
                <a:solidFill>
                  <a:schemeClr val="tx1"/>
                </a:solidFill>
                <a:latin typeface="Franklin Gothic Book" pitchFamily="34" charset="0"/>
                <a:ea typeface="ヒラギノ明朝 ProN W3" charset="-128"/>
                <a:sym typeface="Palatino" charset="0"/>
              </a:rPr>
              <a:t>Create </a:t>
            </a:r>
            <a:r>
              <a:rPr lang="en-US" sz="2800" b="0" dirty="0">
                <a:solidFill>
                  <a:schemeClr val="tx1"/>
                </a:solidFill>
                <a:latin typeface="Franklin Gothic Book" pitchFamily="34" charset="0"/>
                <a:ea typeface="ヒラギノ明朝 ProN W3" charset="-128"/>
                <a:sym typeface="Palatino" charset="0"/>
              </a:rPr>
              <a:t>an expressive artwork that conveys a thought or feeling.</a:t>
            </a:r>
          </a:p>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2800" b="0" dirty="0" smtClean="0">
                <a:solidFill>
                  <a:schemeClr val="tx1"/>
                </a:solidFill>
                <a:latin typeface="Franklin Gothic Book" pitchFamily="34" charset="0"/>
                <a:ea typeface="ヒラギノ明朝 ProN W3" charset="-128"/>
                <a:sym typeface="Palatino" charset="0"/>
              </a:rPr>
              <a:t>Create </a:t>
            </a:r>
            <a:r>
              <a:rPr lang="en-US" sz="2800" b="0" dirty="0">
                <a:solidFill>
                  <a:schemeClr val="tx1"/>
                </a:solidFill>
                <a:latin typeface="Franklin Gothic Book" pitchFamily="34" charset="0"/>
                <a:ea typeface="ヒラギノ明朝 ProN W3" charset="-128"/>
                <a:sym typeface="Palatino" charset="0"/>
              </a:rPr>
              <a:t>a functional artwork that serves a practical function.</a:t>
            </a:r>
          </a:p>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2800" b="0" dirty="0" smtClean="0">
                <a:solidFill>
                  <a:schemeClr val="tx1"/>
                </a:solidFill>
                <a:latin typeface="Franklin Gothic Book" pitchFamily="34" charset="0"/>
                <a:ea typeface="ヒラギノ明朝 ProN W3" charset="-128"/>
                <a:sym typeface="Palatino" charset="0"/>
              </a:rPr>
              <a:t>Design </a:t>
            </a:r>
            <a:r>
              <a:rPr lang="en-US" sz="2800" b="0" dirty="0">
                <a:solidFill>
                  <a:schemeClr val="tx1"/>
                </a:solidFill>
                <a:latin typeface="Franklin Gothic Book" pitchFamily="34" charset="0"/>
                <a:ea typeface="ヒラギノ明朝 ProN W3" charset="-128"/>
                <a:sym typeface="Palatino" charset="0"/>
              </a:rPr>
              <a:t>and create an illusion that makes the impossible seem possible.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p:txBody>
          <a:bodyPr/>
          <a:lstStyle/>
          <a:p>
            <a:r>
              <a:rPr lang="en-US" sz="7200" dirty="0" smtClean="0">
                <a:sym typeface="Verdana Bold" charset="0"/>
              </a:rPr>
              <a:t>Improv: The Improv Games</a:t>
            </a:r>
          </a:p>
        </p:txBody>
      </p:sp>
      <p:pic>
        <p:nvPicPr>
          <p:cNvPr id="23556"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900" y="3754438"/>
            <a:ext cx="5678488" cy="3789362"/>
          </a:xfrm>
          <a:prstGeom prst="rect">
            <a:avLst/>
          </a:prstGeom>
          <a:noFill/>
          <a:ln>
            <a:noFill/>
          </a:ln>
          <a:effectLst/>
          <a:extLst>
            <a:ext uri="{909E8E84-426E-40DD-AFC4-6F175D3DCCD1}">
              <a14:hiddenFill xmlns:a14="http://schemas.microsoft.com/office/drawing/2010/main">
                <a:solidFill>
                  <a:srgbClr val="418DD9">
                    <a:alpha val="69803"/>
                  </a:srgbClr>
                </a:solidFill>
              </a14:hiddenFill>
            </a:ext>
            <a:ext uri="{91240B29-F687-4F45-9708-019B960494DF}">
              <a14:hiddenLine xmlns:a14="http://schemas.microsoft.com/office/drawing/2010/main" w="25400">
                <a:solidFill>
                  <a:srgbClr val="ADADAD"/>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ext Placeholder 1"/>
          <p:cNvSpPr>
            <a:spLocks/>
          </p:cNvSpPr>
          <p:nvPr/>
        </p:nvSpPr>
        <p:spPr bwMode="auto">
          <a:xfrm>
            <a:off x="6477000" y="3733800"/>
            <a:ext cx="6096000" cy="3810000"/>
          </a:xfrm>
          <a:prstGeom prst="rect">
            <a:avLst/>
          </a:prstGeom>
          <a:noFill/>
          <a:ln w="12700">
            <a:noFill/>
            <a:miter lim="800000"/>
            <a:headEnd/>
            <a:tailEnd/>
          </a:ln>
          <a:effectLst/>
        </p:spPr>
        <p:txBody>
          <a:bodyPr lIns="50800" tIns="50800" rIns="50800" bIns="50800" anchor="ctr"/>
          <a:lstStyle/>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3200" b="0" dirty="0">
                <a:solidFill>
                  <a:schemeClr val="tx1"/>
                </a:solidFill>
                <a:latin typeface="Franklin Gothic Book" pitchFamily="34" charset="0"/>
                <a:ea typeface="ヒラギノ明朝 ProN W3" charset="-128"/>
                <a:sym typeface="Palatino" charset="0"/>
              </a:rPr>
              <a:t>Create three independent improvisational sketches.</a:t>
            </a:r>
          </a:p>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3200" b="0" dirty="0" smtClean="0">
                <a:solidFill>
                  <a:schemeClr val="tx1"/>
                </a:solidFill>
                <a:latin typeface="Franklin Gothic Book" pitchFamily="34" charset="0"/>
                <a:ea typeface="ヒラギノ明朝 ProN W3" charset="-128"/>
                <a:sym typeface="Palatino" charset="0"/>
              </a:rPr>
              <a:t>Research </a:t>
            </a:r>
            <a:r>
              <a:rPr lang="en-US" sz="3200" b="0" dirty="0">
                <a:solidFill>
                  <a:schemeClr val="tx1"/>
                </a:solidFill>
                <a:latin typeface="Franklin Gothic Book" pitchFamily="34" charset="0"/>
                <a:ea typeface="ヒラギノ明朝 ProN W3" charset="-128"/>
                <a:sym typeface="Palatino" charset="0"/>
              </a:rPr>
              <a:t>and incorporate improvisational games and street performances.</a:t>
            </a:r>
          </a:p>
          <a:p>
            <a:pPr marL="457200" indent="-457200" algn="l" defTabSz="457200" eaLnBrk="0" hangingPunct="0">
              <a:spcBef>
                <a:spcPts val="600"/>
              </a:spcBef>
              <a:spcAft>
                <a:spcPts val="600"/>
              </a:spcAft>
              <a:buClr>
                <a:srgbClr val="7249E3"/>
              </a:buClr>
              <a:buSzPct val="100000"/>
              <a:buFont typeface="Arial" panose="020B0604020202020204" pitchFamily="34" charset="0"/>
              <a:buChar char="•"/>
            </a:pPr>
            <a:r>
              <a:rPr lang="en-US" sz="3200" b="0" dirty="0" smtClean="0">
                <a:solidFill>
                  <a:schemeClr val="tx1"/>
                </a:solidFill>
                <a:latin typeface="Franklin Gothic Book" pitchFamily="34" charset="0"/>
                <a:ea typeface="ヒラギノ明朝 ProN W3" charset="-128"/>
                <a:sym typeface="Palatino" charset="0"/>
              </a:rPr>
              <a:t>Practice </a:t>
            </a:r>
            <a:r>
              <a:rPr lang="en-US" sz="3200" b="0" dirty="0">
                <a:solidFill>
                  <a:schemeClr val="tx1"/>
                </a:solidFill>
                <a:latin typeface="Franklin Gothic Book" pitchFamily="34" charset="0"/>
                <a:ea typeface="ヒラギノ明朝 ProN W3" charset="-128"/>
                <a:sym typeface="Palatino" charset="0"/>
              </a:rPr>
              <a:t>integrating randomly selected situations and settings.</a:t>
            </a:r>
          </a:p>
        </p:txBody>
      </p:sp>
      <p:sp>
        <p:nvSpPr>
          <p:cNvPr id="3" name="Text Placeholder 1"/>
          <p:cNvSpPr>
            <a:spLocks/>
          </p:cNvSpPr>
          <p:nvPr/>
        </p:nvSpPr>
        <p:spPr bwMode="auto">
          <a:xfrm>
            <a:off x="228600" y="2133600"/>
            <a:ext cx="12496800" cy="1036638"/>
          </a:xfrm>
          <a:prstGeom prst="rect">
            <a:avLst/>
          </a:prstGeom>
          <a:noFill/>
          <a:ln w="12700">
            <a:noFill/>
            <a:miter lim="800000"/>
            <a:headEnd/>
            <a:tailEnd/>
          </a:ln>
          <a:effectLst/>
        </p:spPr>
        <p:txBody>
          <a:bodyPr lIns="50800" tIns="50800" rIns="50800" bIns="50800" anchor="ctr"/>
          <a:lstStyle/>
          <a:p>
            <a:pPr marL="266700" algn="l" eaLnBrk="0" hangingPunct="0">
              <a:spcBef>
                <a:spcPts val="3500"/>
              </a:spcBef>
              <a:buClr>
                <a:srgbClr val="7249E3"/>
              </a:buClr>
              <a:buSzPct val="100000"/>
              <a:buFont typeface="Palatino" charset="0"/>
              <a:buNone/>
            </a:pPr>
            <a:r>
              <a:rPr lang="en-US" sz="3200" b="0" dirty="0">
                <a:solidFill>
                  <a:schemeClr val="tx1"/>
                </a:solidFill>
                <a:latin typeface="Franklin Gothic Book" pitchFamily="34" charset="0"/>
                <a:ea typeface="ヒラギノ明朝 ProN W3" charset="-128"/>
                <a:sym typeface="Palatino" charset="0"/>
              </a:rPr>
              <a:t>All about spontaneity and story-telling, teams receive topics and produce skits right on the spot.</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p:txBody>
          <a:bodyPr/>
          <a:lstStyle/>
          <a:p>
            <a:r>
              <a:rPr lang="en-US" sz="6000" dirty="0" smtClean="0">
                <a:sym typeface="Verdana Bold" charset="0"/>
              </a:rPr>
              <a:t>Project OUTREACH: Brand Aid</a:t>
            </a:r>
          </a:p>
        </p:txBody>
      </p:sp>
      <p:sp>
        <p:nvSpPr>
          <p:cNvPr id="3" name="Content Placeholder 2"/>
          <p:cNvSpPr>
            <a:spLocks noGrp="1"/>
          </p:cNvSpPr>
          <p:nvPr>
            <p:ph idx="1"/>
          </p:nvPr>
        </p:nvSpPr>
        <p:spPr>
          <a:xfrm>
            <a:off x="5740400" y="3810000"/>
            <a:ext cx="6781800" cy="4826000"/>
          </a:xfrm>
        </p:spPr>
        <p:txBody>
          <a:bodyPr/>
          <a:lstStyle/>
          <a:p>
            <a:pPr>
              <a:spcBef>
                <a:spcPts val="600"/>
              </a:spcBef>
              <a:spcAft>
                <a:spcPts val="600"/>
              </a:spcAft>
            </a:pPr>
            <a:r>
              <a:rPr lang="en-US" sz="2800" dirty="0">
                <a:latin typeface="Franklin Gothic Book" pitchFamily="34" charset="0"/>
              </a:rPr>
              <a:t>Use the creative process to identify, </a:t>
            </a:r>
            <a:r>
              <a:rPr lang="en-US" sz="2800" dirty="0" smtClean="0">
                <a:latin typeface="Franklin Gothic Book" pitchFamily="34" charset="0"/>
              </a:rPr>
              <a:t>design, </a:t>
            </a:r>
            <a:r>
              <a:rPr lang="en-US" sz="2800" dirty="0">
                <a:latin typeface="Franklin Gothic Book" pitchFamily="34" charset="0"/>
              </a:rPr>
              <a:t>and carry out a project </a:t>
            </a:r>
            <a:r>
              <a:rPr lang="en-US" sz="2800" dirty="0" smtClean="0">
                <a:latin typeface="Franklin Gothic Book" pitchFamily="34" charset="0"/>
              </a:rPr>
              <a:t>to address a real community </a:t>
            </a:r>
            <a:r>
              <a:rPr lang="en-US" sz="2800" dirty="0">
                <a:latin typeface="Franklin Gothic Book" pitchFamily="34" charset="0"/>
              </a:rPr>
              <a:t>need.</a:t>
            </a:r>
          </a:p>
          <a:p>
            <a:pPr>
              <a:spcBef>
                <a:spcPts val="600"/>
              </a:spcBef>
              <a:spcAft>
                <a:spcPts val="600"/>
              </a:spcAft>
            </a:pPr>
            <a:r>
              <a:rPr lang="en-US" sz="2800" dirty="0" smtClean="0">
                <a:latin typeface="Franklin Gothic Book" pitchFamily="34" charset="0"/>
              </a:rPr>
              <a:t>Use </a:t>
            </a:r>
            <a:r>
              <a:rPr lang="en-US" sz="2800" dirty="0">
                <a:latin typeface="Franklin Gothic Book" pitchFamily="34" charset="0"/>
              </a:rPr>
              <a:t>graphic arts and sounds to create an effective brand to help meet the project goal(s).</a:t>
            </a:r>
          </a:p>
          <a:p>
            <a:pPr>
              <a:spcBef>
                <a:spcPts val="600"/>
              </a:spcBef>
              <a:spcAft>
                <a:spcPts val="600"/>
              </a:spcAft>
            </a:pPr>
            <a:r>
              <a:rPr lang="en-US" sz="2800" dirty="0" smtClean="0">
                <a:latin typeface="Franklin Gothic Book" pitchFamily="34" charset="0"/>
              </a:rPr>
              <a:t>Create </a:t>
            </a:r>
            <a:r>
              <a:rPr lang="en-US" sz="2800" dirty="0">
                <a:latin typeface="Franklin Gothic Book" pitchFamily="34" charset="0"/>
              </a:rPr>
              <a:t>a live presentation that highlights the project and project evaluation.</a:t>
            </a:r>
          </a:p>
          <a:p>
            <a:pPr>
              <a:spcBef>
                <a:spcPts val="600"/>
              </a:spcBef>
              <a:spcAft>
                <a:spcPts val="600"/>
              </a:spcAft>
            </a:pPr>
            <a:r>
              <a:rPr lang="en-US" sz="2800" dirty="0" smtClean="0">
                <a:latin typeface="Franklin Gothic Book" pitchFamily="34" charset="0"/>
              </a:rPr>
              <a:t>Design </a:t>
            </a:r>
            <a:r>
              <a:rPr lang="en-US" sz="2800" dirty="0">
                <a:latin typeface="Franklin Gothic Book" pitchFamily="34" charset="0"/>
              </a:rPr>
              <a:t>and create a project puzzle to </a:t>
            </a:r>
            <a:r>
              <a:rPr lang="en-US" sz="2800" dirty="0" smtClean="0">
                <a:latin typeface="Franklin Gothic Book" pitchFamily="34" charset="0"/>
              </a:rPr>
              <a:t>put </a:t>
            </a:r>
            <a:r>
              <a:rPr lang="en-US" sz="2800" dirty="0">
                <a:latin typeface="Franklin Gothic Book" pitchFamily="34" charset="0"/>
              </a:rPr>
              <a:t>together during the presentation.</a:t>
            </a:r>
            <a:endParaRPr lang="en-US" sz="2800" dirty="0" smtClean="0">
              <a:latin typeface="Franklin Gothic Book" pitchFamily="34" charset="0"/>
            </a:endParaRPr>
          </a:p>
        </p:txBody>
      </p:sp>
      <p:pic>
        <p:nvPicPr>
          <p:cNvPr id="26628"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3657600"/>
            <a:ext cx="5272405" cy="3505200"/>
          </a:xfrm>
          <a:prstGeom prst="rect">
            <a:avLst/>
          </a:prstGeom>
          <a:noFill/>
          <a:ln>
            <a:noFill/>
          </a:ln>
          <a:effectLst/>
          <a:extLst>
            <a:ext uri="{909E8E84-426E-40DD-AFC4-6F175D3DCCD1}">
              <a14:hiddenFill xmlns:a14="http://schemas.microsoft.com/office/drawing/2010/main">
                <a:solidFill>
                  <a:srgbClr val="418DD9">
                    <a:alpha val="69803"/>
                  </a:srgbClr>
                </a:solidFill>
              </a14:hiddenFill>
            </a:ext>
            <a:ext uri="{91240B29-F687-4F45-9708-019B960494DF}">
              <a14:hiddenLine xmlns:a14="http://schemas.microsoft.com/office/drawing/2010/main" w="25400">
                <a:solidFill>
                  <a:srgbClr val="ADADAD"/>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Content Placeholder 2"/>
          <p:cNvSpPr>
            <a:spLocks/>
          </p:cNvSpPr>
          <p:nvPr/>
        </p:nvSpPr>
        <p:spPr bwMode="auto">
          <a:xfrm>
            <a:off x="609600" y="2286000"/>
            <a:ext cx="12065000" cy="990600"/>
          </a:xfrm>
          <a:prstGeom prst="rect">
            <a:avLst/>
          </a:prstGeom>
          <a:noFill/>
          <a:ln w="12700">
            <a:noFill/>
            <a:miter lim="800000"/>
            <a:headEnd/>
            <a:tailEnd/>
          </a:ln>
          <a:effectLst/>
        </p:spPr>
        <p:txBody>
          <a:bodyPr lIns="50800" tIns="50800" rIns="50800" bIns="50800" anchor="ctr"/>
          <a:lstStyle/>
          <a:p>
            <a:pPr marL="266700" algn="l" eaLnBrk="0" hangingPunct="0">
              <a:spcBef>
                <a:spcPts val="3500"/>
              </a:spcBef>
              <a:buClr>
                <a:srgbClr val="7249E3"/>
              </a:buClr>
              <a:buSzPct val="100000"/>
              <a:buFont typeface="Palatino" charset="0"/>
              <a:buNone/>
            </a:pPr>
            <a:r>
              <a:rPr lang="en-US" sz="3200" b="0" dirty="0">
                <a:solidFill>
                  <a:schemeClr val="tx1"/>
                </a:solidFill>
                <a:latin typeface="Franklin Gothic Book" pitchFamily="34" charset="0"/>
                <a:ea typeface="ヒラギノ明朝 ProN W3" charset="-128"/>
                <a:sym typeface="Palatino" charset="0"/>
              </a:rPr>
              <a:t>Engage students in community service to address real community issues through personal expression.</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solidFill>
            <a:srgbClr val="782CAF"/>
          </a:solidFill>
        </p:spPr>
        <p:txBody>
          <a:bodyPr/>
          <a:lstStyle/>
          <a:p>
            <a:pPr eaLnBrk="1" hangingPunct="1"/>
            <a:r>
              <a:rPr lang="en-US" sz="7000" smtClean="0"/>
              <a:t> </a:t>
            </a:r>
            <a:r>
              <a:rPr lang="en-US" sz="5400" smtClean="0"/>
              <a:t>Introduction to Destination Imagination</a:t>
            </a:r>
          </a:p>
        </p:txBody>
      </p:sp>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513" y="2743200"/>
            <a:ext cx="10153650" cy="6769100"/>
          </a:xfrm>
          <a:prstGeom prst="rect">
            <a:avLst/>
          </a:prstGeom>
          <a:noFill/>
          <a:ln w="12700">
            <a:noFill/>
            <a:miter lim="800000"/>
            <a:headEnd/>
            <a:tailEnd/>
          </a:ln>
        </p:spPr>
      </p:pic>
      <p:sp>
        <p:nvSpPr>
          <p:cNvPr id="14339" name="Rectangle 3"/>
          <p:cNvSpPr>
            <a:spLocks/>
          </p:cNvSpPr>
          <p:nvPr/>
        </p:nvSpPr>
        <p:spPr bwMode="auto">
          <a:xfrm>
            <a:off x="10833100" y="3130550"/>
            <a:ext cx="1638300" cy="5956300"/>
          </a:xfrm>
          <a:prstGeom prst="rect">
            <a:avLst/>
          </a:prstGeom>
          <a:noFill/>
          <a:ln w="12700">
            <a:noFill/>
            <a:miter lim="800000"/>
            <a:headEnd/>
            <a:tailEnd/>
          </a:ln>
        </p:spPr>
        <p:txBody>
          <a:bodyPr lIns="0" tIns="0" rIns="0" bIns="0" anchor="ctr"/>
          <a:lstStyle/>
          <a:p>
            <a:r>
              <a:rPr lang="en-US" sz="5000" b="0">
                <a:solidFill>
                  <a:srgbClr val="FFFFFF"/>
                </a:solidFill>
                <a:ea typeface="MS PGothic" pitchFamily="34" charset="-128"/>
              </a:rPr>
              <a:t>W</a:t>
            </a:r>
          </a:p>
          <a:p>
            <a:r>
              <a:rPr lang="en-US" sz="5000" b="0">
                <a:solidFill>
                  <a:srgbClr val="FFFFFF"/>
                </a:solidFill>
                <a:ea typeface="MS PGothic" pitchFamily="34" charset="-128"/>
              </a:rPr>
              <a:t>E</a:t>
            </a:r>
          </a:p>
          <a:p>
            <a:r>
              <a:rPr lang="en-US" sz="5000" b="0">
                <a:solidFill>
                  <a:srgbClr val="FFFFFF"/>
                </a:solidFill>
                <a:ea typeface="MS PGothic" pitchFamily="34" charset="-128"/>
              </a:rPr>
              <a:t>L</a:t>
            </a:r>
          </a:p>
          <a:p>
            <a:r>
              <a:rPr lang="en-US" sz="5000" b="0">
                <a:solidFill>
                  <a:srgbClr val="FFFFFF"/>
                </a:solidFill>
                <a:ea typeface="MS PGothic" pitchFamily="34" charset="-128"/>
              </a:rPr>
              <a:t>C</a:t>
            </a:r>
          </a:p>
          <a:p>
            <a:r>
              <a:rPr lang="en-US" sz="5000" b="0">
                <a:solidFill>
                  <a:srgbClr val="FFFFFF"/>
                </a:solidFill>
                <a:ea typeface="MS PGothic" pitchFamily="34" charset="-128"/>
              </a:rPr>
              <a:t>O</a:t>
            </a:r>
          </a:p>
          <a:p>
            <a:r>
              <a:rPr lang="en-US" sz="5000" b="0">
                <a:solidFill>
                  <a:srgbClr val="FFFFFF"/>
                </a:solidFill>
                <a:ea typeface="MS PGothic" pitchFamily="34" charset="-128"/>
              </a:rPr>
              <a:t>M</a:t>
            </a:r>
          </a:p>
          <a:p>
            <a:r>
              <a:rPr lang="en-US" sz="5000" b="0">
                <a:solidFill>
                  <a:srgbClr val="FFFFFF"/>
                </a:solidFill>
                <a:ea typeface="MS PGothic" pitchFamily="34" charset="-128"/>
              </a:rPr>
              <a:t>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14337"/>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nodeType="afterEffect">
                                  <p:stCondLst>
                                    <p:cond delay="0"/>
                                  </p:stCondLst>
                                  <p:childTnLst>
                                    <p:set>
                                      <p:cBhvr>
                                        <p:cTn id="9" dur="1" fill="hold">
                                          <p:stCondLst>
                                            <p:cond delay="499"/>
                                          </p:stCondLst>
                                        </p:cTn>
                                        <p:tgtEl>
                                          <p:spTgt spid="14338"/>
                                        </p:tgtEl>
                                        <p:attrNameLst>
                                          <p:attrName>style.visibility</p:attrName>
                                        </p:attrNameLst>
                                      </p:cBhvr>
                                      <p:to>
                                        <p:strVal val="visible"/>
                                      </p:to>
                                    </p:set>
                                  </p:childTnLst>
                                </p:cTn>
                              </p:par>
                            </p:childTnLst>
                          </p:cTn>
                        </p:par>
                        <p:par>
                          <p:cTn id="10" fill="hold" nodeType="afterGroup">
                            <p:stCondLst>
                              <p:cond delay="1000"/>
                            </p:stCondLst>
                            <p:childTnLst>
                              <p:par>
                                <p:cTn id="11" presetID="168" presetClass="entr" presetSubtype="0" fill="hold" grpId="0" nodeType="afterEffect">
                                  <p:stCondLst>
                                    <p:cond delay="0"/>
                                  </p:stCondLst>
                                  <p:childTnLst>
                                    <p:set>
                                      <p:cBhvr>
                                        <p:cTn id="12" dur="1" fill="hold">
                                          <p:stCondLst>
                                            <p:cond delay="499"/>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animBg="1" autoUpdateAnimBg="0"/>
      <p:bldP spid="1433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p:txBody>
          <a:bodyPr/>
          <a:lstStyle/>
          <a:p>
            <a:r>
              <a:rPr lang="en-US" sz="6000" dirty="0">
                <a:sym typeface="Verdana Bold" charset="0"/>
              </a:rPr>
              <a:t>Rising Stars</a:t>
            </a:r>
            <a:r>
              <a:rPr lang="en-US" sz="6000" dirty="0" smtClean="0">
                <a:sym typeface="Verdana Bold" charset="0"/>
              </a:rPr>
              <a:t>!</a:t>
            </a:r>
            <a:r>
              <a:rPr lang="en-US" sz="4800" baseline="30000" dirty="0" smtClean="0">
                <a:sym typeface="Verdana Bold" charset="0"/>
              </a:rPr>
              <a:t>®</a:t>
            </a:r>
            <a:r>
              <a:rPr lang="en-US" sz="6000" dirty="0" smtClean="0">
                <a:sym typeface="Verdana Bold" charset="0"/>
              </a:rPr>
              <a:t>: Animal Mish Mash</a:t>
            </a:r>
          </a:p>
        </p:txBody>
      </p:sp>
      <p:sp>
        <p:nvSpPr>
          <p:cNvPr id="3" name="Content Placeholder 2"/>
          <p:cNvSpPr>
            <a:spLocks noGrp="1"/>
          </p:cNvSpPr>
          <p:nvPr>
            <p:ph idx="1"/>
          </p:nvPr>
        </p:nvSpPr>
        <p:spPr>
          <a:xfrm>
            <a:off x="6264275" y="3733800"/>
            <a:ext cx="6257925" cy="5207000"/>
          </a:xfrm>
        </p:spPr>
        <p:txBody>
          <a:bodyPr/>
          <a:lstStyle/>
          <a:p>
            <a:pPr>
              <a:spcBef>
                <a:spcPts val="600"/>
              </a:spcBef>
            </a:pPr>
            <a:r>
              <a:rPr lang="en-US" sz="2800" dirty="0">
                <a:latin typeface="Franklin Gothic Book" pitchFamily="34" charset="0"/>
              </a:rPr>
              <a:t>Learn about </a:t>
            </a:r>
            <a:r>
              <a:rPr lang="en-US" sz="2800" dirty="0" smtClean="0">
                <a:latin typeface="Franklin Gothic Book" pitchFamily="34" charset="0"/>
              </a:rPr>
              <a:t>animals and </a:t>
            </a:r>
            <a:r>
              <a:rPr lang="en-US" sz="2800" dirty="0">
                <a:latin typeface="Franklin Gothic Book" pitchFamily="34" charset="0"/>
              </a:rPr>
              <a:t>their </a:t>
            </a:r>
            <a:r>
              <a:rPr lang="en-US" sz="2800" dirty="0" smtClean="0">
                <a:latin typeface="Franklin Gothic Book" pitchFamily="34" charset="0"/>
              </a:rPr>
              <a:t>habitats.</a:t>
            </a:r>
            <a:endParaRPr lang="en-US" sz="2800" dirty="0">
              <a:latin typeface="Franklin Gothic Book" pitchFamily="34" charset="0"/>
            </a:endParaRPr>
          </a:p>
          <a:p>
            <a:pPr>
              <a:spcBef>
                <a:spcPts val="600"/>
              </a:spcBef>
            </a:pPr>
            <a:r>
              <a:rPr lang="en-US" sz="2800" dirty="0" smtClean="0">
                <a:latin typeface="Franklin Gothic Book" pitchFamily="34" charset="0"/>
              </a:rPr>
              <a:t>Design </a:t>
            </a:r>
            <a:r>
              <a:rPr lang="en-US" sz="2800" dirty="0">
                <a:latin typeface="Franklin Gothic Book" pitchFamily="34" charset="0"/>
              </a:rPr>
              <a:t>a new </a:t>
            </a:r>
            <a:r>
              <a:rPr lang="en-US" sz="2800" dirty="0" smtClean="0">
                <a:latin typeface="Franklin Gothic Book" pitchFamily="34" charset="0"/>
              </a:rPr>
              <a:t>animal, and construct </a:t>
            </a:r>
            <a:r>
              <a:rPr lang="en-US" sz="2800" dirty="0">
                <a:latin typeface="Franklin Gothic Book" pitchFamily="34" charset="0"/>
              </a:rPr>
              <a:t>the animal and its habitat in 3-D, including moving parts on both.</a:t>
            </a:r>
          </a:p>
          <a:p>
            <a:pPr>
              <a:spcBef>
                <a:spcPts val="600"/>
              </a:spcBef>
            </a:pPr>
            <a:r>
              <a:rPr lang="en-US" sz="2800" dirty="0" smtClean="0">
                <a:latin typeface="Franklin Gothic Book" pitchFamily="34" charset="0"/>
              </a:rPr>
              <a:t>Create </a:t>
            </a:r>
            <a:r>
              <a:rPr lang="en-US" sz="2800" dirty="0">
                <a:latin typeface="Franklin Gothic Book" pitchFamily="34" charset="0"/>
              </a:rPr>
              <a:t>a play about the movements your new animal </a:t>
            </a:r>
            <a:r>
              <a:rPr lang="en-US" sz="2800" dirty="0" smtClean="0">
                <a:latin typeface="Franklin Gothic Book" pitchFamily="34" charset="0"/>
              </a:rPr>
              <a:t>makes, </a:t>
            </a:r>
            <a:r>
              <a:rPr lang="en-US" sz="2800" dirty="0">
                <a:latin typeface="Franklin Gothic Book" pitchFamily="34" charset="0"/>
              </a:rPr>
              <a:t>and the adjustment </a:t>
            </a:r>
            <a:r>
              <a:rPr lang="en-US" sz="2800" dirty="0" smtClean="0">
                <a:latin typeface="Franklin Gothic Book" pitchFamily="34" charset="0"/>
              </a:rPr>
              <a:t>that your </a:t>
            </a:r>
            <a:r>
              <a:rPr lang="en-US" sz="2800" dirty="0">
                <a:latin typeface="Franklin Gothic Book" pitchFamily="34" charset="0"/>
              </a:rPr>
              <a:t>new animal makes </a:t>
            </a:r>
            <a:r>
              <a:rPr lang="en-US" sz="2800" dirty="0" smtClean="0">
                <a:latin typeface="Franklin Gothic Book" pitchFamily="34" charset="0"/>
              </a:rPr>
              <a:t>in its </a:t>
            </a:r>
            <a:r>
              <a:rPr lang="en-US" sz="2800" dirty="0">
                <a:latin typeface="Franklin Gothic Book" pitchFamily="34" charset="0"/>
              </a:rPr>
              <a:t>new habitat.</a:t>
            </a:r>
            <a:endParaRPr lang="en-US" sz="2800" dirty="0" smtClean="0">
              <a:solidFill>
                <a:schemeClr val="tx2"/>
              </a:solidFill>
            </a:endParaRPr>
          </a:p>
        </p:txBody>
      </p:sp>
      <p:pic>
        <p:nvPicPr>
          <p:cNvPr id="2765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800" y="3962400"/>
            <a:ext cx="5730875" cy="3825875"/>
          </a:xfrm>
          <a:prstGeom prst="rect">
            <a:avLst/>
          </a:prstGeom>
          <a:noFill/>
          <a:ln>
            <a:noFill/>
          </a:ln>
          <a:effectLst/>
          <a:extLst>
            <a:ext uri="{909E8E84-426E-40DD-AFC4-6F175D3DCCD1}">
              <a14:hiddenFill xmlns:a14="http://schemas.microsoft.com/office/drawing/2010/main">
                <a:solidFill>
                  <a:srgbClr val="418DD9">
                    <a:alpha val="69803"/>
                  </a:srgbClr>
                </a:solidFill>
              </a14:hiddenFill>
            </a:ext>
            <a:ext uri="{91240B29-F687-4F45-9708-019B960494DF}">
              <a14:hiddenLine xmlns:a14="http://schemas.microsoft.com/office/drawing/2010/main" w="25400">
                <a:solidFill>
                  <a:srgbClr val="ADADAD"/>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Content Placeholder 2"/>
          <p:cNvSpPr>
            <a:spLocks/>
          </p:cNvSpPr>
          <p:nvPr/>
        </p:nvSpPr>
        <p:spPr bwMode="auto">
          <a:xfrm>
            <a:off x="533400" y="2209800"/>
            <a:ext cx="11531600" cy="1524000"/>
          </a:xfrm>
          <a:prstGeom prst="rect">
            <a:avLst/>
          </a:prstGeom>
          <a:noFill/>
          <a:ln w="12700">
            <a:noFill/>
            <a:miter lim="800000"/>
            <a:headEnd/>
            <a:tailEnd/>
          </a:ln>
          <a:effectLst/>
        </p:spPr>
        <p:txBody>
          <a:bodyPr lIns="50800" tIns="50800" rIns="50800" bIns="50800" anchor="ctr"/>
          <a:lstStyle/>
          <a:p>
            <a:pPr marL="266700" algn="l" eaLnBrk="0" hangingPunct="0">
              <a:spcBef>
                <a:spcPts val="3500"/>
              </a:spcBef>
              <a:buClr>
                <a:srgbClr val="7249E3"/>
              </a:buClr>
              <a:buSzPct val="100000"/>
              <a:buFont typeface="Palatino" charset="0"/>
              <a:buNone/>
            </a:pPr>
            <a:r>
              <a:rPr lang="en-US" sz="3200" b="0" dirty="0">
                <a:solidFill>
                  <a:schemeClr val="tx1"/>
                </a:solidFill>
                <a:latin typeface="Franklin Gothic Book" pitchFamily="34" charset="0"/>
                <a:ea typeface="ヒラギノ明朝 ProN W3" charset="-128"/>
                <a:sym typeface="Palatino" charset="0"/>
              </a:rPr>
              <a:t>For early learners. 4- to 7-year-old children work together on performances complete with characters, props and scripts. </a:t>
            </a:r>
            <a:endParaRPr lang="en-US" sz="3200" b="0" dirty="0">
              <a:solidFill>
                <a:schemeClr val="tx2"/>
              </a:solidFill>
              <a:latin typeface="Palatino" charset="0"/>
              <a:ea typeface="ヒラギノ明朝 ProN W3" charset="-128"/>
              <a:sym typeface="Palatino"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p:txBody>
          <a:bodyPr/>
          <a:lstStyle/>
          <a:p>
            <a:r>
              <a:rPr lang="en-US" sz="7200" smtClean="0">
                <a:sym typeface="Verdana Bold" charset="0"/>
              </a:rPr>
              <a:t>Team Choice Element</a:t>
            </a:r>
          </a:p>
        </p:txBody>
      </p:sp>
      <p:sp>
        <p:nvSpPr>
          <p:cNvPr id="3" name="Content Placeholder 2"/>
          <p:cNvSpPr>
            <a:spLocks noGrp="1"/>
          </p:cNvSpPr>
          <p:nvPr>
            <p:ph idx="4294967295"/>
          </p:nvPr>
        </p:nvSpPr>
        <p:spPr>
          <a:xfrm>
            <a:off x="7188200" y="3733800"/>
            <a:ext cx="5334000" cy="3911600"/>
          </a:xfrm>
        </p:spPr>
        <p:txBody>
          <a:bodyPr/>
          <a:lstStyle/>
          <a:p>
            <a:pPr marL="266700" indent="0">
              <a:spcBef>
                <a:spcPts val="600"/>
              </a:spcBef>
              <a:spcAft>
                <a:spcPts val="600"/>
              </a:spcAft>
              <a:buFont typeface="Palatino" charset="0"/>
              <a:buNone/>
            </a:pPr>
            <a:r>
              <a:rPr lang="en-US" dirty="0" smtClean="0">
                <a:latin typeface="Franklin Gothic Book" pitchFamily="34" charset="0"/>
              </a:rPr>
              <a:t>In all except the improvisational challenge, teams create and present two Team Choice Elements that show off the team’s unique interests, skills, areas of strength, and talents</a:t>
            </a:r>
            <a:r>
              <a:rPr lang="en-US" sz="3200" dirty="0" smtClean="0">
                <a:latin typeface="Franklin Gothic Book" pitchFamily="34" charset="0"/>
              </a:rPr>
              <a:t>.</a:t>
            </a:r>
          </a:p>
          <a:p>
            <a:pPr marL="266700" indent="0">
              <a:spcBef>
                <a:spcPts val="600"/>
              </a:spcBef>
              <a:spcAft>
                <a:spcPts val="600"/>
              </a:spcAft>
              <a:buFont typeface="Palatino" charset="0"/>
              <a:buNone/>
            </a:pPr>
            <a:endParaRPr lang="en-US" sz="2800" dirty="0" smtClean="0">
              <a:latin typeface="Franklin Gothic Book" pitchFamily="34" charset="0"/>
            </a:endParaRPr>
          </a:p>
        </p:txBody>
      </p:sp>
      <p:sp>
        <p:nvSpPr>
          <p:cNvPr id="2" name="Content Placeholder 2"/>
          <p:cNvSpPr>
            <a:spLocks/>
          </p:cNvSpPr>
          <p:nvPr/>
        </p:nvSpPr>
        <p:spPr bwMode="auto">
          <a:xfrm>
            <a:off x="533400" y="2209800"/>
            <a:ext cx="11531600" cy="1524000"/>
          </a:xfrm>
          <a:prstGeom prst="rect">
            <a:avLst/>
          </a:prstGeom>
          <a:noFill/>
          <a:ln w="12700">
            <a:noFill/>
            <a:miter lim="800000"/>
            <a:headEnd/>
            <a:tailEnd/>
          </a:ln>
          <a:effectLst/>
        </p:spPr>
        <p:txBody>
          <a:bodyPr lIns="50800" tIns="50800" rIns="50800" bIns="50800" anchor="ctr"/>
          <a:lstStyle/>
          <a:p>
            <a:pPr marL="266700" algn="l" eaLnBrk="0" hangingPunct="0">
              <a:spcBef>
                <a:spcPts val="600"/>
              </a:spcBef>
              <a:spcAft>
                <a:spcPts val="600"/>
              </a:spcAft>
              <a:buClr>
                <a:srgbClr val="7249E3"/>
              </a:buClr>
              <a:buSzPct val="100000"/>
              <a:buFont typeface="Palatino" charset="0"/>
              <a:buNone/>
            </a:pPr>
            <a:endParaRPr lang="en-US" sz="3600" b="0">
              <a:solidFill>
                <a:schemeClr val="tx1"/>
              </a:solidFill>
              <a:latin typeface="Franklin Gothic Book" pitchFamily="34" charset="0"/>
              <a:ea typeface="ヒラギノ明朝 ProN W3" charset="-128"/>
              <a:sym typeface="Palatino" charset="0"/>
            </a:endParaRPr>
          </a:p>
        </p:txBody>
      </p:sp>
      <p:pic>
        <p:nvPicPr>
          <p:cNvPr id="134150" name="Picture 2" descr="C:\Users\ccadle\AppData\Local\Microsoft\Windows\Temporary Internet Files\Content.Outlook\938U807G\2011_ChallengeCjpg (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2819400"/>
            <a:ext cx="5994400" cy="4852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solidFill>
            <a:srgbClr val="FD9A00"/>
          </a:solidFill>
        </p:spPr>
        <p:txBody>
          <a:bodyPr/>
          <a:lstStyle/>
          <a:p>
            <a:pPr eaLnBrk="1" hangingPunct="1">
              <a:defRPr/>
            </a:pPr>
            <a:r>
              <a:rPr lang="en-US" smtClean="0"/>
              <a:t>Instant Challenge</a:t>
            </a:r>
          </a:p>
        </p:txBody>
      </p:sp>
      <p:pic>
        <p:nvPicPr>
          <p:cNvPr id="481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2527300"/>
            <a:ext cx="7645400" cy="5095875"/>
          </a:xfrm>
          <a:prstGeom prst="rect">
            <a:avLst/>
          </a:prstGeom>
          <a:noFill/>
          <a:ln w="12700">
            <a:noFill/>
            <a:miter lim="800000"/>
            <a:headEnd/>
            <a:tailEnd/>
          </a:ln>
        </p:spPr>
      </p:pic>
      <p:pic>
        <p:nvPicPr>
          <p:cNvPr id="4813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99438" y="2527300"/>
            <a:ext cx="4564062" cy="6845300"/>
          </a:xfrm>
          <a:prstGeom prst="rect">
            <a:avLst/>
          </a:prstGeom>
          <a:noFill/>
          <a:ln w="12700">
            <a:noFill/>
            <a:miter lim="800000"/>
            <a:headEnd/>
            <a:tailEnd/>
          </a:ln>
        </p:spPr>
      </p:pic>
      <p:sp>
        <p:nvSpPr>
          <p:cNvPr id="48132" name="Rectangle 4"/>
          <p:cNvSpPr>
            <a:spLocks/>
          </p:cNvSpPr>
          <p:nvPr/>
        </p:nvSpPr>
        <p:spPr bwMode="auto">
          <a:xfrm>
            <a:off x="330200" y="7842250"/>
            <a:ext cx="753268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defRPr/>
            </a:pPr>
            <a:r>
              <a:rPr lang="en-US" b="0" dirty="0">
                <a:solidFill>
                  <a:schemeClr val="tx1"/>
                </a:solidFill>
                <a:latin typeface="+mn-lt"/>
                <a:ea typeface="MS PGothic" charset="0"/>
              </a:rPr>
              <a:t>A test of teamwork and the ability to think on your feet...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48129"/>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nodeType="afterEffect">
                                  <p:stCondLst>
                                    <p:cond delay="0"/>
                                  </p:stCondLst>
                                  <p:childTnLst>
                                    <p:set>
                                      <p:cBhvr>
                                        <p:cTn id="9" dur="1" fill="hold">
                                          <p:stCondLst>
                                            <p:cond delay="499"/>
                                          </p:stCondLst>
                                        </p:cTn>
                                        <p:tgtEl>
                                          <p:spTgt spid="48130"/>
                                        </p:tgtEl>
                                        <p:attrNameLst>
                                          <p:attrName>style.visibility</p:attrName>
                                        </p:attrNameLst>
                                      </p:cBhvr>
                                      <p:to>
                                        <p:strVal val="visible"/>
                                      </p:to>
                                    </p:set>
                                  </p:childTnLst>
                                </p:cTn>
                              </p:par>
                            </p:childTnLst>
                          </p:cTn>
                        </p:par>
                        <p:par>
                          <p:cTn id="10" fill="hold" nodeType="afterGroup">
                            <p:stCondLst>
                              <p:cond delay="1000"/>
                            </p:stCondLst>
                            <p:childTnLst>
                              <p:par>
                                <p:cTn id="11" presetID="168" presetClass="entr" presetSubtype="0" fill="hold" nodeType="afterEffect">
                                  <p:stCondLst>
                                    <p:cond delay="0"/>
                                  </p:stCondLst>
                                  <p:childTnLst>
                                    <p:set>
                                      <p:cBhvr>
                                        <p:cTn id="12" dur="1" fill="hold">
                                          <p:stCondLst>
                                            <p:cond delay="499"/>
                                          </p:stCondLst>
                                        </p:cTn>
                                        <p:tgtEl>
                                          <p:spTgt spid="48131"/>
                                        </p:tgtEl>
                                        <p:attrNameLst>
                                          <p:attrName>style.visibility</p:attrName>
                                        </p:attrNameLst>
                                      </p:cBhvr>
                                      <p:to>
                                        <p:strVal val="visible"/>
                                      </p:to>
                                    </p:set>
                                  </p:childTnLst>
                                </p:cTn>
                              </p:par>
                            </p:childTnLst>
                          </p:cTn>
                        </p:par>
                        <p:par>
                          <p:cTn id="13" fill="hold" nodeType="afterGroup">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8132"/>
                                        </p:tgtEl>
                                        <p:attrNameLst>
                                          <p:attrName>style.visibility</p:attrName>
                                        </p:attrNameLst>
                                      </p:cBhvr>
                                      <p:to>
                                        <p:strVal val="visible"/>
                                      </p:to>
                                    </p:set>
                                    <p:animEffect transition="in" filter="wipe(left)">
                                      <p:cBhvr>
                                        <p:cTn id="16"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animBg="1" autoUpdateAnimBg="0"/>
      <p:bldP spid="4813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solidFill>
            <a:srgbClr val="FD9A00"/>
          </a:solidFill>
        </p:spPr>
        <p:txBody>
          <a:bodyPr/>
          <a:lstStyle/>
          <a:p>
            <a:pPr eaLnBrk="1" hangingPunct="1">
              <a:defRPr/>
            </a:pPr>
            <a:r>
              <a:rPr lang="en-US" smtClean="0"/>
              <a:t>Instant Challenge</a:t>
            </a:r>
          </a:p>
        </p:txBody>
      </p:sp>
      <p:sp>
        <p:nvSpPr>
          <p:cNvPr id="50178" name="Rectangle 2"/>
          <p:cNvSpPr>
            <a:spLocks/>
          </p:cNvSpPr>
          <p:nvPr/>
        </p:nvSpPr>
        <p:spPr bwMode="auto">
          <a:xfrm>
            <a:off x="863600" y="2355850"/>
            <a:ext cx="115824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600"/>
              </a:spcBef>
              <a:spcAft>
                <a:spcPts val="600"/>
              </a:spcAft>
              <a:defRPr/>
            </a:pPr>
            <a:r>
              <a:rPr lang="en-US" sz="3600" b="0" dirty="0">
                <a:solidFill>
                  <a:schemeClr val="tx1"/>
                </a:solidFill>
                <a:latin typeface="+mn-lt"/>
                <a:ea typeface="MS PGothic" charset="0"/>
                <a:cs typeface="MS PGothic" charset="0"/>
                <a:sym typeface="Gill Sans" charset="0"/>
              </a:rPr>
              <a:t>Challenge: Stack cups using a rubber band and strings</a:t>
            </a:r>
          </a:p>
          <a:p>
            <a:pPr marL="457200" indent="-457200" algn="l">
              <a:spcBef>
                <a:spcPts val="600"/>
              </a:spcBef>
              <a:spcAft>
                <a:spcPts val="600"/>
              </a:spcAft>
              <a:buFont typeface="Arial" pitchFamily="34" charset="0"/>
              <a:buChar char="•"/>
              <a:defRPr/>
            </a:pPr>
            <a:r>
              <a:rPr lang="en-US" sz="3600" b="0" dirty="0">
                <a:solidFill>
                  <a:schemeClr val="tx1"/>
                </a:solidFill>
                <a:latin typeface="+mn-lt"/>
                <a:ea typeface="MS PGothic" charset="0"/>
                <a:cs typeface="MS PGothic" charset="0"/>
                <a:sym typeface="Gill Sans" charset="0"/>
              </a:rPr>
              <a:t>Everyone must be holding a string at all times</a:t>
            </a:r>
          </a:p>
          <a:p>
            <a:pPr marL="457200" indent="-457200" algn="l">
              <a:spcBef>
                <a:spcPts val="600"/>
              </a:spcBef>
              <a:spcAft>
                <a:spcPts val="600"/>
              </a:spcAft>
              <a:buFont typeface="Arial" pitchFamily="34" charset="0"/>
              <a:buChar char="•"/>
              <a:defRPr/>
            </a:pPr>
            <a:r>
              <a:rPr lang="en-US" sz="3600" b="0" dirty="0">
                <a:solidFill>
                  <a:schemeClr val="tx1"/>
                </a:solidFill>
                <a:latin typeface="+mn-lt"/>
                <a:ea typeface="MS PGothic" charset="0"/>
                <a:cs typeface="MS PGothic" charset="0"/>
                <a:sym typeface="Gill Sans" charset="0"/>
              </a:rPr>
              <a:t>Only the rubber band may touch the cups</a:t>
            </a:r>
          </a:p>
          <a:p>
            <a:pPr marL="457200" indent="-457200" algn="l">
              <a:spcBef>
                <a:spcPts val="600"/>
              </a:spcBef>
              <a:spcAft>
                <a:spcPts val="600"/>
              </a:spcAft>
              <a:buFont typeface="Arial" pitchFamily="34" charset="0"/>
              <a:buChar char="•"/>
              <a:defRPr/>
            </a:pPr>
            <a:r>
              <a:rPr lang="en-US" sz="3600" b="0" dirty="0">
                <a:solidFill>
                  <a:schemeClr val="tx1"/>
                </a:solidFill>
                <a:latin typeface="+mn-lt"/>
                <a:ea typeface="MS PGothic" charset="0"/>
                <a:cs typeface="MS PGothic" charset="0"/>
                <a:sym typeface="Gill Sans" charset="0"/>
              </a:rPr>
              <a:t>You will have 6 minutes to create a pyramid of cups</a:t>
            </a:r>
          </a:p>
          <a:p>
            <a:pPr algn="l">
              <a:spcBef>
                <a:spcPts val="600"/>
              </a:spcBef>
              <a:spcAft>
                <a:spcPts val="600"/>
              </a:spcAft>
              <a:defRPr/>
            </a:pPr>
            <a:r>
              <a:rPr lang="en-US" sz="3600" b="0" dirty="0">
                <a:solidFill>
                  <a:schemeClr val="tx1"/>
                </a:solidFill>
                <a:latin typeface="+mn-lt"/>
                <a:ea typeface="MS PGothic" charset="0"/>
                <a:cs typeface="MS PGothic" charset="0"/>
                <a:sym typeface="Gill Sans" charset="0"/>
              </a:rPr>
              <a:t>Scoring:</a:t>
            </a:r>
          </a:p>
          <a:p>
            <a:pPr marL="457200" indent="-457200" algn="l">
              <a:spcBef>
                <a:spcPts val="600"/>
              </a:spcBef>
              <a:spcAft>
                <a:spcPts val="600"/>
              </a:spcAft>
              <a:buFont typeface="Arial" pitchFamily="34" charset="0"/>
              <a:buChar char="•"/>
              <a:defRPr/>
            </a:pPr>
            <a:r>
              <a:rPr lang="en-US" sz="3600" b="0" dirty="0">
                <a:solidFill>
                  <a:schemeClr val="tx1"/>
                </a:solidFill>
                <a:latin typeface="+mn-lt"/>
                <a:ea typeface="MS PGothic" charset="0"/>
                <a:cs typeface="MS PGothic" charset="0"/>
                <a:sym typeface="Gill Sans" charset="0"/>
              </a:rPr>
              <a:t>50 points if you can create a 10-cup pyramid</a:t>
            </a:r>
          </a:p>
          <a:p>
            <a:pPr marL="457200" indent="-457200" algn="l">
              <a:spcBef>
                <a:spcPts val="600"/>
              </a:spcBef>
              <a:spcAft>
                <a:spcPts val="600"/>
              </a:spcAft>
              <a:buFont typeface="Arial" pitchFamily="34" charset="0"/>
              <a:buChar char="•"/>
              <a:defRPr/>
            </a:pPr>
            <a:r>
              <a:rPr lang="en-US" sz="3600" b="0" dirty="0">
                <a:solidFill>
                  <a:schemeClr val="tx1"/>
                </a:solidFill>
                <a:latin typeface="+mn-lt"/>
                <a:ea typeface="MS PGothic" charset="0"/>
                <a:cs typeface="MS PGothic" charset="0"/>
                <a:sym typeface="Gill Sans" charset="0"/>
              </a:rPr>
              <a:t>75 points if you can create a 15-cup pyramid</a:t>
            </a:r>
          </a:p>
          <a:p>
            <a:pPr marL="457200" indent="-457200" algn="l">
              <a:spcBef>
                <a:spcPts val="600"/>
              </a:spcBef>
              <a:spcAft>
                <a:spcPts val="600"/>
              </a:spcAft>
              <a:buFont typeface="Arial" pitchFamily="34" charset="0"/>
              <a:buChar char="•"/>
              <a:defRPr/>
            </a:pPr>
            <a:r>
              <a:rPr lang="en-US" sz="3600" b="0" dirty="0">
                <a:solidFill>
                  <a:schemeClr val="tx1"/>
                </a:solidFill>
                <a:latin typeface="+mn-lt"/>
                <a:ea typeface="MS PGothic" charset="0"/>
                <a:cs typeface="MS PGothic" charset="0"/>
                <a:sym typeface="Gill Sans" charset="0"/>
              </a:rPr>
              <a:t>0 points if the pyramid is not complete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01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0178"/>
                                        </p:tgtEl>
                                        <p:attrNameLst>
                                          <p:attrName>style.visibility</p:attrName>
                                        </p:attrNameLst>
                                      </p:cBhvr>
                                      <p:to>
                                        <p:strVal val="visible"/>
                                      </p:to>
                                    </p:set>
                                    <p:animEffect transition="in" filter="wipe(left)">
                                      <p:cBhvr>
                                        <p:cTn id="11"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animBg="1" autoUpdateAnimBg="0"/>
      <p:bldP spid="5017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solidFill>
            <a:srgbClr val="FD9A00"/>
          </a:solidFill>
        </p:spPr>
        <p:txBody>
          <a:bodyPr/>
          <a:lstStyle/>
          <a:p>
            <a:pPr eaLnBrk="1" hangingPunct="1">
              <a:defRPr/>
            </a:pPr>
            <a:r>
              <a:rPr lang="en-US" smtClean="0"/>
              <a:t>Instant Challenge</a:t>
            </a:r>
          </a:p>
        </p:txBody>
      </p:sp>
      <p:sp>
        <p:nvSpPr>
          <p:cNvPr id="50178" name="Rectangle 2"/>
          <p:cNvSpPr>
            <a:spLocks/>
          </p:cNvSpPr>
          <p:nvPr/>
        </p:nvSpPr>
        <p:spPr bwMode="auto">
          <a:xfrm>
            <a:off x="863600" y="2355850"/>
            <a:ext cx="112776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spcBef>
                <a:spcPts val="600"/>
              </a:spcBef>
              <a:spcAft>
                <a:spcPts val="600"/>
              </a:spcAft>
              <a:defRPr/>
            </a:pPr>
            <a:r>
              <a:rPr lang="en-US" sz="3200" b="0" dirty="0">
                <a:solidFill>
                  <a:schemeClr val="tx1"/>
                </a:solidFill>
                <a:latin typeface="+mn-lt"/>
                <a:ea typeface="ＭＳ Ｐゴシック" charset="0"/>
                <a:cs typeface="Gill Sans" charset="0"/>
                <a:sym typeface="Gill Sans" charset="0"/>
              </a:rPr>
              <a:t>Challenge: Your team has been asked to create the ribbon for a ribbon-cutting ceremony, but all you have is a piece of paper.  Your task is to make the paper as LONG as possible.</a:t>
            </a:r>
          </a:p>
          <a:p>
            <a:pPr algn="l">
              <a:spcBef>
                <a:spcPts val="600"/>
              </a:spcBef>
              <a:spcAft>
                <a:spcPts val="600"/>
              </a:spcAft>
              <a:defRPr/>
            </a:pPr>
            <a:r>
              <a:rPr lang="en-US" sz="3200" b="0" dirty="0">
                <a:solidFill>
                  <a:schemeClr val="tx1"/>
                </a:solidFill>
                <a:latin typeface="+mn-lt"/>
                <a:ea typeface="ＭＳ Ｐゴシック" charset="0"/>
                <a:cs typeface="Gill Sans" charset="0"/>
                <a:sym typeface="Gill Sans" charset="0"/>
              </a:rPr>
              <a:t>Time: You will have one minute to brainstorm solutions, without modifying the paper during this time, and then one minute to execute your plan.</a:t>
            </a:r>
          </a:p>
          <a:p>
            <a:pPr algn="l">
              <a:spcBef>
                <a:spcPts val="600"/>
              </a:spcBef>
              <a:spcAft>
                <a:spcPts val="600"/>
              </a:spcAft>
              <a:defRPr/>
            </a:pPr>
            <a:r>
              <a:rPr lang="en-US" sz="3200" b="0" dirty="0">
                <a:solidFill>
                  <a:schemeClr val="tx1"/>
                </a:solidFill>
                <a:latin typeface="+mn-lt"/>
                <a:ea typeface="ＭＳ Ｐゴシック" charset="0"/>
                <a:cs typeface="Gill Sans" charset="0"/>
                <a:sym typeface="Gill Sans" charset="0"/>
              </a:rPr>
              <a:t>Scoring:</a:t>
            </a:r>
          </a:p>
          <a:p>
            <a:pPr marL="514350" indent="-514350" algn="l">
              <a:spcBef>
                <a:spcPts val="600"/>
              </a:spcBef>
              <a:spcAft>
                <a:spcPts val="600"/>
              </a:spcAft>
              <a:buFontTx/>
              <a:buAutoNum type="alphaUcPeriod"/>
              <a:defRPr/>
            </a:pPr>
            <a:r>
              <a:rPr lang="en-US" sz="3200" b="0" dirty="0">
                <a:solidFill>
                  <a:schemeClr val="tx1"/>
                </a:solidFill>
                <a:latin typeface="+mn-lt"/>
                <a:ea typeface="ＭＳ Ｐゴシック" charset="0"/>
                <a:cs typeface="Gill Sans" charset="0"/>
                <a:sym typeface="Gill Sans" charset="0"/>
              </a:rPr>
              <a:t>One point (60 maximum) for each inch of length.</a:t>
            </a:r>
          </a:p>
          <a:p>
            <a:pPr marL="514350" indent="-514350" algn="l">
              <a:spcBef>
                <a:spcPts val="600"/>
              </a:spcBef>
              <a:spcAft>
                <a:spcPts val="600"/>
              </a:spcAft>
              <a:buFontTx/>
              <a:buAutoNum type="alphaUcPeriod"/>
              <a:defRPr/>
            </a:pPr>
            <a:r>
              <a:rPr lang="en-US" sz="3200" b="0" dirty="0">
                <a:solidFill>
                  <a:schemeClr val="tx1"/>
                </a:solidFill>
                <a:latin typeface="+mn-lt"/>
                <a:ea typeface="ＭＳ Ｐゴシック" charset="0"/>
                <a:cs typeface="Gill Sans" charset="0"/>
                <a:sym typeface="Gill Sans" charset="0"/>
              </a:rPr>
              <a:t>Up to 20 points for the creativity of your solution</a:t>
            </a:r>
          </a:p>
          <a:p>
            <a:pPr marL="514350" indent="-514350" algn="l">
              <a:spcBef>
                <a:spcPts val="600"/>
              </a:spcBef>
              <a:spcAft>
                <a:spcPts val="600"/>
              </a:spcAft>
              <a:buFontTx/>
              <a:buAutoNum type="alphaUcPeriod"/>
              <a:defRPr/>
            </a:pPr>
            <a:r>
              <a:rPr lang="en-US" sz="3200" b="0" dirty="0">
                <a:solidFill>
                  <a:schemeClr val="tx1"/>
                </a:solidFill>
                <a:latin typeface="+mn-lt"/>
                <a:ea typeface="ＭＳ Ｐゴシック" charset="0"/>
                <a:cs typeface="Gill Sans" charset="0"/>
                <a:sym typeface="Gill Sans" charset="0"/>
              </a:rPr>
              <a:t>Up to 20 points for how well your team works together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01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0178"/>
                                        </p:tgtEl>
                                        <p:attrNameLst>
                                          <p:attrName>style.visibility</p:attrName>
                                        </p:attrNameLst>
                                      </p:cBhvr>
                                      <p:to>
                                        <p:strVal val="visible"/>
                                      </p:to>
                                    </p:set>
                                    <p:animEffect transition="in" filter="wipe(left)">
                                      <p:cBhvr>
                                        <p:cTn id="11"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animBg="1" autoUpdateAnimBg="0"/>
      <p:bldP spid="5017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558800" y="254000"/>
            <a:ext cx="11582400" cy="2032000"/>
          </a:xfrm>
        </p:spPr>
        <p:txBody>
          <a:bodyPr/>
          <a:lstStyle/>
          <a:p>
            <a:pPr eaLnBrk="1" hangingPunct="1">
              <a:defRPr/>
            </a:pPr>
            <a:r>
              <a:rPr lang="en-US" sz="7200" dirty="0" smtClean="0">
                <a:cs typeface="Verdana Bold" charset="0"/>
                <a:sym typeface="Verdana Bold" charset="0"/>
              </a:rPr>
              <a:t>What Does DI Teach?</a:t>
            </a:r>
            <a:endParaRPr lang="en-US" sz="7200" dirty="0" smtClean="0">
              <a:ea typeface="ヒラギノ角ゴ ProN W6" charset="0"/>
              <a:cs typeface="ヒラギノ角ゴ ProN W6" charset="0"/>
              <a:sym typeface="Verdana Bold" charset="0"/>
            </a:endParaRPr>
          </a:p>
        </p:txBody>
      </p:sp>
      <p:sp>
        <p:nvSpPr>
          <p:cNvPr id="23554" name="Rectangle 2"/>
          <p:cNvSpPr>
            <a:spLocks noGrp="1" noChangeArrowheads="1"/>
          </p:cNvSpPr>
          <p:nvPr>
            <p:ph idx="1"/>
          </p:nvPr>
        </p:nvSpPr>
        <p:spPr>
          <a:xfrm>
            <a:off x="558800" y="2895600"/>
            <a:ext cx="5676900" cy="4241800"/>
          </a:xfrm>
        </p:spPr>
        <p:txBody>
          <a:bodyPr anchor="t"/>
          <a:lstStyle/>
          <a:p>
            <a:pPr eaLnBrk="1" hangingPunct="1">
              <a:buFont typeface="Verdana" pitchFamily="34" charset="0"/>
              <a:buChar char="•"/>
              <a:defRPr/>
            </a:pPr>
            <a:r>
              <a:rPr lang="en-US" sz="4000" dirty="0" smtClean="0">
                <a:solidFill>
                  <a:srgbClr val="000000"/>
                </a:solidFill>
                <a:latin typeface="Verdana" pitchFamily="34" charset="0"/>
                <a:sym typeface="Verdana" pitchFamily="34" charset="0"/>
              </a:rPr>
              <a:t>Written and oral communication</a:t>
            </a:r>
            <a:endParaRPr lang="en-US" sz="4000" dirty="0" smtClean="0">
              <a:solidFill>
                <a:srgbClr val="000000"/>
              </a:solidFill>
              <a:latin typeface="Verdana" pitchFamily="34" charset="0"/>
              <a:ea typeface="ヒラギノ角ゴ ProN W3" charset="-128"/>
              <a:sym typeface="Verdana" pitchFamily="34" charset="0"/>
            </a:endParaRPr>
          </a:p>
          <a:p>
            <a:pPr eaLnBrk="1" hangingPunct="1">
              <a:buFont typeface="Verdana" pitchFamily="34" charset="0"/>
              <a:buChar char="•"/>
              <a:defRPr/>
            </a:pPr>
            <a:r>
              <a:rPr lang="en-US" sz="4000" dirty="0" smtClean="0">
                <a:solidFill>
                  <a:srgbClr val="000000"/>
                </a:solidFill>
                <a:latin typeface="Verdana" pitchFamily="34" charset="0"/>
                <a:sym typeface="Verdana" pitchFamily="34" charset="0"/>
              </a:rPr>
              <a:t>Presentation skills</a:t>
            </a:r>
            <a:endParaRPr lang="en-US" sz="4000" dirty="0" smtClean="0">
              <a:solidFill>
                <a:srgbClr val="000000"/>
              </a:solidFill>
              <a:latin typeface="Verdana" pitchFamily="34" charset="0"/>
              <a:ea typeface="ヒラギノ角ゴ ProN W3" charset="-128"/>
              <a:sym typeface="Verdana" pitchFamily="34" charset="0"/>
            </a:endParaRPr>
          </a:p>
          <a:p>
            <a:pPr eaLnBrk="1" hangingPunct="1">
              <a:buFont typeface="Verdana" pitchFamily="34" charset="0"/>
              <a:buChar char="•"/>
              <a:defRPr/>
            </a:pPr>
            <a:r>
              <a:rPr lang="en-US" sz="4000" dirty="0" smtClean="0">
                <a:solidFill>
                  <a:srgbClr val="000000"/>
                </a:solidFill>
                <a:latin typeface="Verdana" pitchFamily="34" charset="0"/>
                <a:sym typeface="Verdana" pitchFamily="34" charset="0"/>
              </a:rPr>
              <a:t>Teamwork and collaboration</a:t>
            </a:r>
          </a:p>
          <a:p>
            <a:pPr eaLnBrk="1" hangingPunct="1">
              <a:buFont typeface="Verdana" pitchFamily="34" charset="0"/>
              <a:buChar char="•"/>
              <a:defRPr/>
            </a:pPr>
            <a:r>
              <a:rPr lang="en-US" sz="4000" dirty="0" smtClean="0">
                <a:solidFill>
                  <a:srgbClr val="000000"/>
                </a:solidFill>
                <a:latin typeface="Verdana" pitchFamily="34" charset="0"/>
                <a:ea typeface="ヒラギノ角ゴ ProN W3" charset="-128"/>
                <a:sym typeface="Verdana" pitchFamily="34" charset="0"/>
              </a:rPr>
              <a:t>Research skills</a:t>
            </a:r>
          </a:p>
        </p:txBody>
      </p:sp>
      <p:sp>
        <p:nvSpPr>
          <p:cNvPr id="8" name="Rectangle 2"/>
          <p:cNvSpPr txBox="1">
            <a:spLocks noChangeArrowheads="1"/>
          </p:cNvSpPr>
          <p:nvPr/>
        </p:nvSpPr>
        <p:spPr bwMode="auto">
          <a:xfrm>
            <a:off x="6578600" y="2895600"/>
            <a:ext cx="5676900" cy="48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800" tIns="50800" rIns="50800" bIns="50800"/>
          <a:lstStyle>
            <a:lvl1pPr marL="838200" indent="-571500" algn="l" rtl="0" fontAlgn="base">
              <a:spcBef>
                <a:spcPts val="2400"/>
              </a:spcBef>
              <a:spcAft>
                <a:spcPct val="0"/>
              </a:spcAft>
              <a:buClr>
                <a:srgbClr val="7249E3"/>
              </a:buClr>
              <a:buSzPct val="100000"/>
              <a:buFont typeface="Palatino" charset="0"/>
              <a:buChar char="•"/>
              <a:defRPr sz="4200">
                <a:solidFill>
                  <a:schemeClr val="tx1"/>
                </a:solidFill>
                <a:latin typeface="+mn-lt"/>
                <a:ea typeface="+mn-ea"/>
                <a:cs typeface="+mn-cs"/>
                <a:sym typeface="Palatino" charset="0"/>
              </a:defRPr>
            </a:lvl1pPr>
            <a:lvl2pPr marL="1282700" indent="-571500" algn="l" rtl="0" fontAlgn="base">
              <a:spcBef>
                <a:spcPts val="2400"/>
              </a:spcBef>
              <a:spcAft>
                <a:spcPct val="0"/>
              </a:spcAft>
              <a:buClr>
                <a:srgbClr val="7249E3"/>
              </a:buClr>
              <a:buSzPct val="100000"/>
              <a:buFont typeface="Palatino" charset="0"/>
              <a:buChar char="•"/>
              <a:defRPr sz="4200">
                <a:solidFill>
                  <a:schemeClr val="tx1"/>
                </a:solidFill>
                <a:latin typeface="+mn-lt"/>
                <a:ea typeface="+mn-ea"/>
                <a:cs typeface="+mn-cs"/>
                <a:sym typeface="Palatino" charset="0"/>
              </a:defRPr>
            </a:lvl2pPr>
            <a:lvl3pPr marL="1727200" indent="-571500" algn="l" rtl="0" fontAlgn="base">
              <a:spcBef>
                <a:spcPts val="2400"/>
              </a:spcBef>
              <a:spcAft>
                <a:spcPct val="0"/>
              </a:spcAft>
              <a:buClr>
                <a:srgbClr val="7249E3"/>
              </a:buClr>
              <a:buSzPct val="100000"/>
              <a:buFont typeface="Palatino" charset="0"/>
              <a:buChar char="•"/>
              <a:defRPr sz="4200">
                <a:solidFill>
                  <a:schemeClr val="tx1"/>
                </a:solidFill>
                <a:latin typeface="+mn-lt"/>
                <a:ea typeface="+mn-ea"/>
                <a:cs typeface="+mn-cs"/>
                <a:sym typeface="Palatino" charset="0"/>
              </a:defRPr>
            </a:lvl3pPr>
            <a:lvl4pPr marL="2171700" indent="-571500" algn="l" rtl="0" fontAlgn="base">
              <a:spcBef>
                <a:spcPts val="2400"/>
              </a:spcBef>
              <a:spcAft>
                <a:spcPct val="0"/>
              </a:spcAft>
              <a:buClr>
                <a:srgbClr val="7249E3"/>
              </a:buClr>
              <a:buSzPct val="100000"/>
              <a:buFont typeface="Palatino" charset="0"/>
              <a:buChar char="•"/>
              <a:defRPr sz="4200">
                <a:solidFill>
                  <a:schemeClr val="tx1"/>
                </a:solidFill>
                <a:latin typeface="+mn-lt"/>
                <a:ea typeface="+mn-ea"/>
                <a:cs typeface="+mn-cs"/>
                <a:sym typeface="Palatino" charset="0"/>
              </a:defRPr>
            </a:lvl4pPr>
            <a:lvl5pPr marL="2616200" indent="-571500" algn="l" rtl="0" fontAlgn="base">
              <a:spcBef>
                <a:spcPts val="2400"/>
              </a:spcBef>
              <a:spcAft>
                <a:spcPct val="0"/>
              </a:spcAft>
              <a:buClr>
                <a:srgbClr val="7249E3"/>
              </a:buClr>
              <a:buSzPct val="100000"/>
              <a:buFont typeface="Palatino" charset="0"/>
              <a:buChar char="•"/>
              <a:defRPr sz="4200">
                <a:solidFill>
                  <a:schemeClr val="tx1"/>
                </a:solidFill>
                <a:latin typeface="+mn-lt"/>
                <a:ea typeface="+mn-ea"/>
                <a:cs typeface="+mn-cs"/>
                <a:sym typeface="Palatino" charset="0"/>
              </a:defRPr>
            </a:lvl5pPr>
            <a:lvl6pPr marL="3073400" indent="-571500" algn="l" rtl="0" fontAlgn="base">
              <a:spcBef>
                <a:spcPts val="2400"/>
              </a:spcBef>
              <a:spcAft>
                <a:spcPct val="0"/>
              </a:spcAft>
              <a:buClr>
                <a:srgbClr val="7249E3"/>
              </a:buClr>
              <a:buSzPct val="100000"/>
              <a:buFont typeface="Palatino" charset="0"/>
              <a:buChar char="•"/>
              <a:defRPr sz="4200">
                <a:solidFill>
                  <a:schemeClr val="tx1"/>
                </a:solidFill>
                <a:latin typeface="+mn-lt"/>
                <a:ea typeface="+mn-ea"/>
                <a:cs typeface="+mn-cs"/>
                <a:sym typeface="Palatino" charset="0"/>
              </a:defRPr>
            </a:lvl6pPr>
            <a:lvl7pPr marL="3530600" indent="-571500" algn="l" rtl="0" fontAlgn="base">
              <a:spcBef>
                <a:spcPts val="2400"/>
              </a:spcBef>
              <a:spcAft>
                <a:spcPct val="0"/>
              </a:spcAft>
              <a:buClr>
                <a:srgbClr val="7249E3"/>
              </a:buClr>
              <a:buSzPct val="100000"/>
              <a:buFont typeface="Palatino" charset="0"/>
              <a:buChar char="•"/>
              <a:defRPr sz="4200">
                <a:solidFill>
                  <a:schemeClr val="tx1"/>
                </a:solidFill>
                <a:latin typeface="+mn-lt"/>
                <a:ea typeface="+mn-ea"/>
                <a:cs typeface="+mn-cs"/>
                <a:sym typeface="Palatino" charset="0"/>
              </a:defRPr>
            </a:lvl7pPr>
            <a:lvl8pPr marL="3987800" indent="-571500" algn="l" rtl="0" fontAlgn="base">
              <a:spcBef>
                <a:spcPts val="2400"/>
              </a:spcBef>
              <a:spcAft>
                <a:spcPct val="0"/>
              </a:spcAft>
              <a:buClr>
                <a:srgbClr val="7249E3"/>
              </a:buClr>
              <a:buSzPct val="100000"/>
              <a:buFont typeface="Palatino" charset="0"/>
              <a:buChar char="•"/>
              <a:defRPr sz="4200">
                <a:solidFill>
                  <a:schemeClr val="tx1"/>
                </a:solidFill>
                <a:latin typeface="+mn-lt"/>
                <a:ea typeface="+mn-ea"/>
                <a:cs typeface="+mn-cs"/>
                <a:sym typeface="Palatino" charset="0"/>
              </a:defRPr>
            </a:lvl8pPr>
            <a:lvl9pPr marL="4445000" indent="-571500" algn="l" rtl="0" fontAlgn="base">
              <a:spcBef>
                <a:spcPts val="2400"/>
              </a:spcBef>
              <a:spcAft>
                <a:spcPct val="0"/>
              </a:spcAft>
              <a:buClr>
                <a:srgbClr val="7249E3"/>
              </a:buClr>
              <a:buSzPct val="100000"/>
              <a:buFont typeface="Palatino" charset="0"/>
              <a:buChar char="•"/>
              <a:defRPr sz="4200">
                <a:solidFill>
                  <a:schemeClr val="tx1"/>
                </a:solidFill>
                <a:latin typeface="+mn-lt"/>
                <a:ea typeface="+mn-ea"/>
                <a:cs typeface="+mn-cs"/>
                <a:sym typeface="Palatino" charset="0"/>
              </a:defRPr>
            </a:lvl9pPr>
          </a:lstStyle>
          <a:p>
            <a:pPr>
              <a:buFont typeface="Verdana" charset="0"/>
              <a:buChar char="•"/>
              <a:defRPr/>
            </a:pPr>
            <a:r>
              <a:rPr lang="en-US" sz="4000" b="0" dirty="0" smtClean="0">
                <a:solidFill>
                  <a:srgbClr val="000000"/>
                </a:solidFill>
                <a:latin typeface="Verdana" charset="0"/>
                <a:cs typeface="Verdana" charset="0"/>
                <a:sym typeface="Verdana" charset="0"/>
              </a:rPr>
              <a:t>Creative Thinking: generating original ideas</a:t>
            </a:r>
            <a:endParaRPr lang="en-US" sz="4000" b="0" dirty="0" smtClean="0">
              <a:solidFill>
                <a:srgbClr val="000000"/>
              </a:solidFill>
              <a:latin typeface="Verdana" charset="0"/>
              <a:ea typeface="ヒラギノ角ゴ ProN W3" charset="0"/>
              <a:cs typeface="ヒラギノ角ゴ ProN W3" charset="0"/>
              <a:sym typeface="Verdana" charset="0"/>
            </a:endParaRPr>
          </a:p>
          <a:p>
            <a:pPr>
              <a:buFont typeface="Verdana" charset="0"/>
              <a:buChar char="•"/>
              <a:defRPr/>
            </a:pPr>
            <a:r>
              <a:rPr lang="en-US" sz="4000" b="0" dirty="0" smtClean="0">
                <a:solidFill>
                  <a:srgbClr val="000000"/>
                </a:solidFill>
                <a:latin typeface="Verdana" charset="0"/>
                <a:cs typeface="Verdana" charset="0"/>
                <a:sym typeface="Verdana" charset="0"/>
              </a:rPr>
              <a:t>Critical Thinking:  Evaluation, planning</a:t>
            </a:r>
            <a:endParaRPr lang="en-US" sz="4000" b="0" dirty="0" smtClean="0">
              <a:solidFill>
                <a:srgbClr val="000000"/>
              </a:solidFill>
              <a:latin typeface="Verdana" charset="0"/>
              <a:ea typeface="ヒラギノ角ゴ ProN W3" charset="0"/>
              <a:cs typeface="ヒラギノ角ゴ ProN W3" charset="0"/>
              <a:sym typeface="Verdana" charset="0"/>
            </a:endParaRPr>
          </a:p>
          <a:p>
            <a:pPr>
              <a:buFont typeface="Verdana" charset="0"/>
              <a:buChar char="•"/>
              <a:defRPr/>
            </a:pPr>
            <a:r>
              <a:rPr lang="en-US" sz="4000" b="0" dirty="0" smtClean="0">
                <a:solidFill>
                  <a:srgbClr val="000000"/>
                </a:solidFill>
                <a:latin typeface="Verdana" charset="0"/>
                <a:cs typeface="Verdana" charset="0"/>
                <a:sym typeface="Verdana" charset="0"/>
              </a:rPr>
              <a:t>Project and time management</a:t>
            </a:r>
            <a:endParaRPr lang="en-US" sz="4000" b="0" dirty="0" smtClean="0">
              <a:solidFill>
                <a:srgbClr val="000000"/>
              </a:solidFill>
              <a:latin typeface="Verdana" charset="0"/>
              <a:ea typeface="ヒラギノ角ゴ ProN W3" charset="0"/>
              <a:cs typeface="ヒラギノ角ゴ ProN W3" charset="0"/>
              <a:sym typeface="Verdan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23553"/>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23554">
                                            <p:txEl>
                                              <p:pRg st="0" end="0"/>
                                            </p:txEl>
                                          </p:spTgt>
                                        </p:tgtEl>
                                        <p:attrNameLst>
                                          <p:attrName>style.visibility</p:attrName>
                                        </p:attrNameLst>
                                      </p:cBhvr>
                                      <p:to>
                                        <p:strVal val="visible"/>
                                      </p:to>
                                    </p:set>
                                    <p:animEffect transition="in" filter="wipe(left)">
                                      <p:cBhvr>
                                        <p:cTn id="10" dur="500"/>
                                        <p:tgtEl>
                                          <p:spTgt spid="23554">
                                            <p:txEl>
                                              <p:pRg st="0" end="0"/>
                                            </p:txEl>
                                          </p:spTgt>
                                        </p:tgtEl>
                                      </p:cBhvr>
                                    </p:animEffect>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3554">
                                            <p:txEl>
                                              <p:pRg st="1" end="1"/>
                                            </p:txEl>
                                          </p:spTgt>
                                        </p:tgtEl>
                                        <p:attrNameLst>
                                          <p:attrName>style.visibility</p:attrName>
                                        </p:attrNameLst>
                                      </p:cBhvr>
                                      <p:to>
                                        <p:strVal val="visible"/>
                                      </p:to>
                                    </p:set>
                                    <p:animEffect transition="in" filter="wipe(left)">
                                      <p:cBhvr>
                                        <p:cTn id="14" dur="500"/>
                                        <p:tgtEl>
                                          <p:spTgt spid="23554">
                                            <p:txEl>
                                              <p:pRg st="1" end="1"/>
                                            </p:txEl>
                                          </p:spTgt>
                                        </p:tgtEl>
                                      </p:cBhvr>
                                    </p:animEffect>
                                  </p:childTnLst>
                                </p:cTn>
                              </p:par>
                            </p:childTnLst>
                          </p:cTn>
                        </p:par>
                        <p:par>
                          <p:cTn id="15" fill="hold" nodeType="afterGroup">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3554">
                                            <p:txEl>
                                              <p:pRg st="2" end="2"/>
                                            </p:txEl>
                                          </p:spTgt>
                                        </p:tgtEl>
                                        <p:attrNameLst>
                                          <p:attrName>style.visibility</p:attrName>
                                        </p:attrNameLst>
                                      </p:cBhvr>
                                      <p:to>
                                        <p:strVal val="visible"/>
                                      </p:to>
                                    </p:set>
                                    <p:animEffect transition="in" filter="wipe(left)">
                                      <p:cBhvr>
                                        <p:cTn id="18" dur="500"/>
                                        <p:tgtEl>
                                          <p:spTgt spid="23554">
                                            <p:txEl>
                                              <p:pRg st="2" end="2"/>
                                            </p:txEl>
                                          </p:spTgt>
                                        </p:tgtEl>
                                      </p:cBhvr>
                                    </p:animEffect>
                                  </p:childTnLst>
                                </p:cTn>
                              </p:par>
                            </p:childTnLst>
                          </p:cTn>
                        </p:par>
                        <p:par>
                          <p:cTn id="19" fill="hold" nodeType="afterGroup">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23554">
                                            <p:txEl>
                                              <p:pRg st="3" end="3"/>
                                            </p:txEl>
                                          </p:spTgt>
                                        </p:tgtEl>
                                        <p:attrNameLst>
                                          <p:attrName>style.visibility</p:attrName>
                                        </p:attrNameLst>
                                      </p:cBhvr>
                                      <p:to>
                                        <p:strVal val="visible"/>
                                      </p:to>
                                    </p:set>
                                    <p:animEffect transition="in" filter="wipe(left)">
                                      <p:cBhvr>
                                        <p:cTn id="22" dur="500"/>
                                        <p:tgtEl>
                                          <p:spTgt spid="23554">
                                            <p:txEl>
                                              <p:pRg st="3" end="3"/>
                                            </p:txEl>
                                          </p:spTgt>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par>
                          <p:cTn id="27" fill="hold" nodeType="afterGroup">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left)">
                                      <p:cBhvr>
                                        <p:cTn id="30" dur="500"/>
                                        <p:tgtEl>
                                          <p:spTgt spid="8">
                                            <p:txEl>
                                              <p:pRg st="1" end="1"/>
                                            </p:txEl>
                                          </p:spTgt>
                                        </p:tgtEl>
                                      </p:cBhvr>
                                    </p:animEffect>
                                  </p:childTnLst>
                                </p:cTn>
                              </p:par>
                            </p:childTnLst>
                          </p:cTn>
                        </p:par>
                        <p:par>
                          <p:cTn id="31" fill="hold" nodeType="afterGroup">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left)">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animBg="1" autoUpdateAnimBg="0"/>
      <p:bldP spid="23554" grpId="0" build="p" bldLvl="5" autoUpdateAnimBg="0" advAuto="0"/>
      <p:bldP spid="8" grpId="0" build="p" bldLvl="5" autoUpdateAnimBg="0" advAuto="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p:txBody>
          <a:bodyPr/>
          <a:lstStyle/>
          <a:p>
            <a:pPr eaLnBrk="1" hangingPunct="1">
              <a:defRPr/>
            </a:pPr>
            <a:r>
              <a:rPr lang="en-US" sz="6600" dirty="0" smtClean="0"/>
              <a:t>Educational Standards</a:t>
            </a:r>
            <a:endParaRPr lang="en-US" sz="2800" baseline="30000" dirty="0" smtClean="0"/>
          </a:p>
        </p:txBody>
      </p:sp>
      <p:sp>
        <p:nvSpPr>
          <p:cNvPr id="49154" name="Rectangle 2"/>
          <p:cNvSpPr>
            <a:spLocks/>
          </p:cNvSpPr>
          <p:nvPr/>
        </p:nvSpPr>
        <p:spPr bwMode="auto">
          <a:xfrm>
            <a:off x="1397000" y="2667000"/>
            <a:ext cx="10591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600"/>
              </a:spcBef>
              <a:spcAft>
                <a:spcPts val="600"/>
              </a:spcAft>
              <a:defRPr/>
            </a:pPr>
            <a:r>
              <a:rPr lang="en-US" sz="4800" b="0" dirty="0">
                <a:solidFill>
                  <a:schemeClr val="tx1"/>
                </a:solidFill>
                <a:latin typeface="+mn-lt"/>
                <a:ea typeface="MS PGothic" charset="0"/>
              </a:rPr>
              <a:t>Each year, Destination Imagination publishes “Connecting the Standards” </a:t>
            </a:r>
          </a:p>
          <a:p>
            <a:pPr algn="l">
              <a:spcBef>
                <a:spcPts val="600"/>
              </a:spcBef>
              <a:spcAft>
                <a:spcPts val="600"/>
              </a:spcAft>
              <a:defRPr/>
            </a:pPr>
            <a:r>
              <a:rPr lang="en-US" sz="4800" b="0" dirty="0">
                <a:solidFill>
                  <a:schemeClr val="tx1"/>
                </a:solidFill>
                <a:latin typeface="+mn-lt"/>
                <a:ea typeface="MS PGothic" charset="0"/>
              </a:rPr>
              <a:t>This describes exactly how each Team Challenge relates to:</a:t>
            </a:r>
          </a:p>
          <a:p>
            <a:pPr marL="1028700" lvl="1" indent="-571500" algn="l">
              <a:spcAft>
                <a:spcPts val="600"/>
              </a:spcAft>
              <a:buFont typeface="Arial" pitchFamily="34" charset="0"/>
              <a:buChar char="•"/>
              <a:defRPr/>
            </a:pPr>
            <a:r>
              <a:rPr lang="en-US" sz="4800" b="0" dirty="0">
                <a:solidFill>
                  <a:schemeClr val="tx1"/>
                </a:solidFill>
                <a:latin typeface="+mn-lt"/>
                <a:ea typeface="MS PGothic" charset="0"/>
              </a:rPr>
              <a:t>National Educational Standards</a:t>
            </a:r>
          </a:p>
          <a:p>
            <a:pPr marL="1028700" lvl="1" indent="-571500" algn="l">
              <a:spcAft>
                <a:spcPts val="600"/>
              </a:spcAft>
              <a:buFont typeface="Arial" pitchFamily="34" charset="0"/>
              <a:buChar char="•"/>
              <a:defRPr/>
            </a:pPr>
            <a:r>
              <a:rPr lang="en-US" sz="4800" b="0" dirty="0">
                <a:solidFill>
                  <a:schemeClr val="tx1"/>
                </a:solidFill>
                <a:latin typeface="+mn-lt"/>
                <a:ea typeface="MS PGothic" charset="0"/>
              </a:rPr>
              <a:t>Common Core</a:t>
            </a:r>
          </a:p>
          <a:p>
            <a:pPr marL="1028700" lvl="1" indent="-571500" algn="l">
              <a:spcAft>
                <a:spcPts val="600"/>
              </a:spcAft>
              <a:buFont typeface="Arial" pitchFamily="34" charset="0"/>
              <a:buChar char="•"/>
              <a:defRPr/>
            </a:pPr>
            <a:r>
              <a:rPr lang="en-US" sz="4800" b="0" dirty="0">
                <a:solidFill>
                  <a:schemeClr val="tx1"/>
                </a:solidFill>
                <a:latin typeface="+mn-lt"/>
                <a:ea typeface="MS PGothic" charset="0"/>
              </a:rPr>
              <a:t>STEM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4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a:lstStyle/>
          <a:p>
            <a:pPr eaLnBrk="1" hangingPunct="1">
              <a:defRPr/>
            </a:pPr>
            <a:r>
              <a:rPr lang="en-US" sz="6600" dirty="0" smtClean="0"/>
              <a:t>What Experts Say About DI</a:t>
            </a:r>
            <a:endParaRPr lang="en-US" sz="6600" dirty="0"/>
          </a:p>
        </p:txBody>
      </p:sp>
      <p:sp>
        <p:nvSpPr>
          <p:cNvPr id="56322" name="Rectangle 2"/>
          <p:cNvSpPr>
            <a:spLocks noGrp="1" noChangeArrowheads="1"/>
          </p:cNvSpPr>
          <p:nvPr>
            <p:ph idx="1"/>
          </p:nvPr>
        </p:nvSpPr>
        <p:spPr>
          <a:xfrm>
            <a:off x="863600" y="2438400"/>
            <a:ext cx="11430000" cy="6273800"/>
          </a:xfrm>
        </p:spPr>
        <p:txBody>
          <a:bodyPr/>
          <a:lstStyle/>
          <a:p>
            <a:pPr marL="266700" indent="0" eaLnBrk="1" hangingPunct="1">
              <a:spcBef>
                <a:spcPct val="0"/>
              </a:spcBef>
              <a:spcAft>
                <a:spcPts val="600"/>
              </a:spcAft>
              <a:buFont typeface="Palatino" charset="0"/>
              <a:buNone/>
              <a:defRPr/>
            </a:pPr>
            <a:r>
              <a:rPr lang="en-US" altLang="en-US" sz="4400" smtClean="0">
                <a:sym typeface="Gill Sans" charset="0"/>
              </a:rPr>
              <a:t>“</a:t>
            </a:r>
            <a:r>
              <a:rPr lang="en-US" altLang="ja-JP" sz="4400" smtClean="0"/>
              <a:t>We can</a:t>
            </a:r>
            <a:r>
              <a:rPr lang="en-US" altLang="en-US" sz="4400" smtClean="0"/>
              <a:t>’</a:t>
            </a:r>
            <a:r>
              <a:rPr lang="en-US" altLang="ja-JP" sz="4400" smtClean="0"/>
              <a:t>t teach our children everything that they need to know, but Destination Imagination provides opportunities for them to think, take risks, and work together to solve common problems—traits that will get them to rule the world</a:t>
            </a:r>
            <a:r>
              <a:rPr lang="en-US" altLang="ja-JP" sz="4400" smtClean="0">
                <a:sym typeface="Gill Sans" charset="0"/>
              </a:rPr>
              <a:t>.</a:t>
            </a:r>
            <a:r>
              <a:rPr lang="en-US" altLang="en-US" sz="4400" smtClean="0">
                <a:sym typeface="Gill Sans" charset="0"/>
              </a:rPr>
              <a:t>”</a:t>
            </a:r>
            <a:endParaRPr lang="en-US" altLang="ja-JP" sz="4400" smtClean="0">
              <a:sym typeface="Gill Sans" charset="0"/>
            </a:endParaRPr>
          </a:p>
          <a:p>
            <a:pPr marL="266700" indent="0" algn="r" eaLnBrk="1" hangingPunct="1">
              <a:spcBef>
                <a:spcPts val="600"/>
              </a:spcBef>
              <a:spcAft>
                <a:spcPts val="600"/>
              </a:spcAft>
              <a:buFont typeface="Palatino" charset="0"/>
              <a:buNone/>
              <a:defRPr/>
            </a:pPr>
            <a:r>
              <a:rPr lang="en-US" sz="3200" i="1" smtClean="0">
                <a:sym typeface="Gill Sans" charset="0"/>
              </a:rPr>
              <a:t>Raymond Simon, Deputy Secretary</a:t>
            </a:r>
            <a:br>
              <a:rPr lang="en-US" sz="3200" i="1" smtClean="0">
                <a:sym typeface="Gill Sans" charset="0"/>
              </a:rPr>
            </a:br>
            <a:r>
              <a:rPr lang="en-US" sz="3200" i="1" smtClean="0">
                <a:sym typeface="Gill Sans" charset="0"/>
              </a:rPr>
              <a:t>U.S. Department of Education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632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56322">
                                            <p:txEl>
                                              <p:pRg st="0" end="0"/>
                                            </p:txEl>
                                          </p:spTgt>
                                        </p:tgtEl>
                                        <p:attrNameLst>
                                          <p:attrName>style.visibility</p:attrName>
                                        </p:attrNameLst>
                                      </p:cBhvr>
                                      <p:to>
                                        <p:strVal val="visible"/>
                                      </p:to>
                                    </p:set>
                                    <p:animEffect transition="in" filter="wipe(left)">
                                      <p:cBhvr>
                                        <p:cTn id="10" dur="500"/>
                                        <p:tgtEl>
                                          <p:spTgt spid="56322">
                                            <p:txEl>
                                              <p:pRg st="0" end="0"/>
                                            </p:txEl>
                                          </p:spTgt>
                                        </p:tgtEl>
                                      </p:cBhvr>
                                    </p:animEffect>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6322">
                                            <p:txEl>
                                              <p:pRg st="1" end="1"/>
                                            </p:txEl>
                                          </p:spTgt>
                                        </p:tgtEl>
                                        <p:attrNameLst>
                                          <p:attrName>style.visibility</p:attrName>
                                        </p:attrNameLst>
                                      </p:cBhvr>
                                      <p:to>
                                        <p:strVal val="visible"/>
                                      </p:to>
                                    </p:set>
                                    <p:animEffect transition="in" filter="wipe(left)">
                                      <p:cBhvr>
                                        <p:cTn id="14" dur="500"/>
                                        <p:tgtEl>
                                          <p:spTgt spid="563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1" grpId="0" animBg="1" autoUpdateAnimBg="0"/>
      <p:bldP spid="56322" grpId="0" build="p" bldLvl="5" autoUpdateAnimBg="0" advAuto="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p:txBody>
          <a:bodyPr/>
          <a:lstStyle/>
          <a:p>
            <a:pPr eaLnBrk="1" hangingPunct="1">
              <a:defRPr/>
            </a:pPr>
            <a:r>
              <a:rPr lang="en-US" sz="7200" dirty="0" smtClean="0">
                <a:cs typeface="Verdana Bold" charset="0"/>
                <a:sym typeface="Verdana Bold" charset="0"/>
              </a:rPr>
              <a:t>What Kids Say About DI</a:t>
            </a:r>
            <a:endParaRPr lang="en-US" sz="7200" dirty="0" smtClean="0">
              <a:ea typeface="ヒラギノ角ゴ ProN W6" charset="0"/>
              <a:cs typeface="ヒラギノ角ゴ ProN W6" charset="0"/>
              <a:sym typeface="Verdana Bold" charset="0"/>
            </a:endParaRPr>
          </a:p>
        </p:txBody>
      </p:sp>
      <p:sp>
        <p:nvSpPr>
          <p:cNvPr id="2" name="TextBox 1"/>
          <p:cNvSpPr txBox="1"/>
          <p:nvPr/>
        </p:nvSpPr>
        <p:spPr>
          <a:xfrm>
            <a:off x="1701800" y="2667000"/>
            <a:ext cx="9677400" cy="5662613"/>
          </a:xfrm>
          <a:prstGeom prst="rect">
            <a:avLst/>
          </a:prstGeom>
          <a:noFill/>
        </p:spPr>
        <p:txBody>
          <a:bodyPr>
            <a:spAutoFit/>
          </a:bodyPr>
          <a:lstStyle/>
          <a:p>
            <a:pPr algn="l">
              <a:spcBef>
                <a:spcPts val="600"/>
              </a:spcBef>
              <a:spcAft>
                <a:spcPts val="600"/>
              </a:spcAft>
              <a:defRPr/>
            </a:pPr>
            <a:r>
              <a:rPr lang="en-US" sz="3200" b="0" dirty="0">
                <a:latin typeface="+mn-lt"/>
                <a:cs typeface="Cordia New" pitchFamily="34" charset="-34"/>
              </a:rPr>
              <a:t>Team-created video would go here.</a:t>
            </a:r>
          </a:p>
          <a:p>
            <a:pPr algn="l">
              <a:spcBef>
                <a:spcPts val="600"/>
              </a:spcBef>
              <a:spcAft>
                <a:spcPts val="600"/>
              </a:spcAft>
              <a:defRPr/>
            </a:pPr>
            <a:r>
              <a:rPr lang="en-US" sz="2800" b="0" dirty="0">
                <a:latin typeface="+mn-lt"/>
                <a:cs typeface="Cordia New" pitchFamily="34" charset="-34"/>
              </a:rPr>
              <a:t>We didn’t embed the video within this file because:</a:t>
            </a:r>
          </a:p>
          <a:p>
            <a:pPr marL="742950" indent="-742950" algn="l">
              <a:spcBef>
                <a:spcPts val="600"/>
              </a:spcBef>
              <a:spcAft>
                <a:spcPts val="600"/>
              </a:spcAft>
              <a:buFont typeface="+mj-lt"/>
              <a:buAutoNum type="arabicPeriod"/>
              <a:defRPr/>
            </a:pPr>
            <a:r>
              <a:rPr lang="en-US" sz="2800" b="0" dirty="0">
                <a:latin typeface="+mn-lt"/>
                <a:cs typeface="Cordia New" pitchFamily="34" charset="-34"/>
              </a:rPr>
              <a:t>Only the most recent versions of PowerPoint are capable of embedding a video within a PPTX file</a:t>
            </a:r>
          </a:p>
          <a:p>
            <a:pPr marL="742950" indent="-742950" algn="l">
              <a:spcBef>
                <a:spcPts val="600"/>
              </a:spcBef>
              <a:spcAft>
                <a:spcPts val="600"/>
              </a:spcAft>
              <a:buFont typeface="+mj-lt"/>
              <a:buAutoNum type="arabicPeriod"/>
              <a:defRPr/>
            </a:pPr>
            <a:r>
              <a:rPr lang="en-US" sz="2800" b="0" dirty="0">
                <a:latin typeface="+mn-lt"/>
                <a:cs typeface="Cordia New" pitchFamily="34" charset="-34"/>
              </a:rPr>
              <a:t>Links to separately stored videos tend to break very easily in older versions of PowerPoint</a:t>
            </a:r>
          </a:p>
          <a:p>
            <a:pPr marL="742950" indent="-742950" algn="l">
              <a:spcBef>
                <a:spcPts val="600"/>
              </a:spcBef>
              <a:spcAft>
                <a:spcPts val="600"/>
              </a:spcAft>
              <a:buFont typeface="+mj-lt"/>
              <a:buAutoNum type="arabicPeriod"/>
              <a:defRPr/>
            </a:pPr>
            <a:r>
              <a:rPr lang="en-US" sz="2800" b="0" dirty="0">
                <a:latin typeface="+mn-lt"/>
                <a:cs typeface="Cordia New" pitchFamily="34" charset="-34"/>
              </a:rPr>
              <a:t>There are lots of different DI  videos of various lengths that you could use here, so we thought you’d prefer to choose the one you like best!</a:t>
            </a:r>
          </a:p>
          <a:p>
            <a:pPr marL="742950" indent="-742950" algn="l">
              <a:spcBef>
                <a:spcPts val="600"/>
              </a:spcBef>
              <a:spcAft>
                <a:spcPts val="600"/>
              </a:spcAft>
              <a:buFont typeface="+mj-lt"/>
              <a:buAutoNum type="arabicPeriod"/>
              <a:defRPr/>
            </a:pPr>
            <a:r>
              <a:rPr lang="en-US" sz="2800" b="0" dirty="0">
                <a:latin typeface="+mn-lt"/>
                <a:cs typeface="Cordia New" pitchFamily="34" charset="-34"/>
              </a:rPr>
              <a:t>Please contact NH-DI if you have trouble finding something that would be suitable</a:t>
            </a:r>
            <a:endParaRPr lang="en-US" sz="2800" b="0"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25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p:txBody>
          <a:bodyPr/>
          <a:lstStyle/>
          <a:p>
            <a:pPr eaLnBrk="1" hangingPunct="1">
              <a:defRPr/>
            </a:pPr>
            <a:r>
              <a:rPr lang="en-US" dirty="0" smtClean="0"/>
              <a:t>Participant </a:t>
            </a:r>
            <a:r>
              <a:rPr lang="en-US" altLang="ja-JP" dirty="0" smtClean="0"/>
              <a:t>Testimonials...</a:t>
            </a:r>
            <a:endParaRPr lang="en-US" dirty="0" smtClean="0"/>
          </a:p>
        </p:txBody>
      </p:sp>
      <p:pic>
        <p:nvPicPr>
          <p:cNvPr id="532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50124" y="2571750"/>
            <a:ext cx="5057776" cy="3371850"/>
          </a:xfrm>
          <a:prstGeom prst="rect">
            <a:avLst/>
          </a:prstGeom>
          <a:noFill/>
          <a:ln w="12700">
            <a:noFill/>
            <a:miter lim="800000"/>
            <a:headEnd/>
            <a:tailEnd/>
          </a:ln>
        </p:spPr>
      </p:pic>
      <p:sp>
        <p:nvSpPr>
          <p:cNvPr id="53251" name="Rectangle 3"/>
          <p:cNvSpPr>
            <a:spLocks/>
          </p:cNvSpPr>
          <p:nvPr/>
        </p:nvSpPr>
        <p:spPr bwMode="auto">
          <a:xfrm>
            <a:off x="330200" y="2437973"/>
            <a:ext cx="6629400" cy="6555641"/>
          </a:xfrm>
          <a:prstGeom prst="rect">
            <a:avLst/>
          </a:prstGeom>
          <a:noFill/>
          <a:ln w="12700">
            <a:noFill/>
            <a:miter lim="800000"/>
            <a:headEnd/>
            <a:tailEnd/>
          </a:ln>
        </p:spPr>
        <p:txBody>
          <a:bodyPr wrap="square" lIns="0" tIns="0" rIns="0" bIns="0" anchor="ctr">
            <a:spAutoFit/>
          </a:bodyPr>
          <a:lstStyle/>
          <a:p>
            <a:pPr algn="l"/>
            <a:r>
              <a:rPr lang="ja-JP" altLang="en-US" sz="3600" b="0" dirty="0">
                <a:solidFill>
                  <a:schemeClr val="tx1"/>
                </a:solidFill>
                <a:latin typeface="Palatino" charset="0"/>
                <a:ea typeface="MS PGothic" pitchFamily="34" charset="-128"/>
                <a:sym typeface="Gill Sans" charset="0"/>
              </a:rPr>
              <a:t>“</a:t>
            </a:r>
            <a:r>
              <a:rPr lang="en-US" altLang="ja-JP" sz="3600" b="0" dirty="0">
                <a:solidFill>
                  <a:schemeClr val="tx1"/>
                </a:solidFill>
                <a:latin typeface="Palatino" charset="0"/>
                <a:ea typeface="MS PGothic" pitchFamily="34" charset="-128"/>
                <a:sym typeface="Gill Sans" charset="0"/>
              </a:rPr>
              <a:t>Nothing else has been such a driving and permanent force as DI. Nothing has </a:t>
            </a:r>
            <a:r>
              <a:rPr lang="en-US" altLang="ja-JP" sz="3600" dirty="0">
                <a:solidFill>
                  <a:schemeClr val="tx1"/>
                </a:solidFill>
                <a:latin typeface="Palatino" charset="0"/>
                <a:ea typeface="MS PGothic" pitchFamily="34" charset="-128"/>
                <a:sym typeface="Gill Sans" charset="0"/>
              </a:rPr>
              <a:t>driven me to succeed </a:t>
            </a:r>
            <a:r>
              <a:rPr lang="en-US" altLang="ja-JP" sz="3600" b="0" dirty="0">
                <a:solidFill>
                  <a:schemeClr val="tx1"/>
                </a:solidFill>
                <a:latin typeface="Palatino" charset="0"/>
                <a:ea typeface="MS PGothic" pitchFamily="34" charset="-128"/>
                <a:sym typeface="Gill Sans" charset="0"/>
              </a:rPr>
              <a:t>as much like DI. Nothing has driven me to f</a:t>
            </a:r>
            <a:r>
              <a:rPr lang="en-US" altLang="ja-JP" sz="3600" dirty="0">
                <a:solidFill>
                  <a:schemeClr val="tx1"/>
                </a:solidFill>
                <a:latin typeface="Palatino" charset="0"/>
                <a:ea typeface="MS PGothic" pitchFamily="34" charset="-128"/>
                <a:sym typeface="Gill Sans" charset="0"/>
              </a:rPr>
              <a:t>ind new and exciting ways to solve problems</a:t>
            </a:r>
            <a:r>
              <a:rPr lang="en-US" altLang="ja-JP" sz="3600" b="0" dirty="0">
                <a:solidFill>
                  <a:schemeClr val="tx1"/>
                </a:solidFill>
                <a:latin typeface="Palatino" charset="0"/>
                <a:ea typeface="MS PGothic" pitchFamily="34" charset="-128"/>
                <a:sym typeface="Gill Sans" charset="0"/>
              </a:rPr>
              <a:t> like DI. Nothing, and I truly mean nothing, has taught me </a:t>
            </a:r>
            <a:r>
              <a:rPr lang="en-US" altLang="ja-JP" sz="3600" dirty="0">
                <a:solidFill>
                  <a:schemeClr val="tx1"/>
                </a:solidFill>
                <a:latin typeface="Palatino" charset="0"/>
                <a:ea typeface="MS PGothic" pitchFamily="34" charset="-128"/>
                <a:sym typeface="Gill Sans" charset="0"/>
              </a:rPr>
              <a:t>how to work within a team</a:t>
            </a:r>
            <a:r>
              <a:rPr lang="en-US" altLang="ja-JP" sz="3600" b="0" dirty="0">
                <a:solidFill>
                  <a:schemeClr val="tx1"/>
                </a:solidFill>
                <a:latin typeface="Palatino" charset="0"/>
                <a:ea typeface="MS PGothic" pitchFamily="34" charset="-128"/>
                <a:sym typeface="Gill Sans" charset="0"/>
              </a:rPr>
              <a:t>, within a budget, and within a set time, like DI.</a:t>
            </a:r>
            <a:r>
              <a:rPr lang="ja-JP" altLang="en-US" sz="3600" b="0" dirty="0">
                <a:solidFill>
                  <a:schemeClr val="tx1"/>
                </a:solidFill>
                <a:latin typeface="Palatino" charset="0"/>
                <a:ea typeface="MS PGothic" pitchFamily="34" charset="-128"/>
                <a:sym typeface="Gill Sans" charset="0"/>
              </a:rPr>
              <a:t>”</a:t>
            </a:r>
            <a:endParaRPr lang="en-US" altLang="ja-JP" sz="3600" b="0" dirty="0">
              <a:solidFill>
                <a:schemeClr val="tx1"/>
              </a:solidFill>
              <a:latin typeface="Palatino" charset="0"/>
              <a:ea typeface="MS PGothic" pitchFamily="34" charset="-128"/>
              <a:sym typeface="Gill Sans" charset="0"/>
            </a:endParaRPr>
          </a:p>
          <a:p>
            <a:pPr algn="r">
              <a:spcBef>
                <a:spcPts val="1200"/>
              </a:spcBef>
            </a:pPr>
            <a:r>
              <a:rPr lang="en-US" sz="2000" b="0" dirty="0">
                <a:solidFill>
                  <a:schemeClr val="tx1"/>
                </a:solidFill>
                <a:latin typeface="Palatino" charset="0"/>
                <a:ea typeface="MS PGothic" pitchFamily="34" charset="-128"/>
                <a:sym typeface="Gill Sans" charset="0"/>
              </a:rPr>
              <a:t>- Michael </a:t>
            </a:r>
            <a:r>
              <a:rPr lang="en-US" sz="2000" b="0" dirty="0" smtClean="0">
                <a:solidFill>
                  <a:schemeClr val="tx1"/>
                </a:solidFill>
                <a:latin typeface="Palatino" charset="0"/>
                <a:ea typeface="MS PGothic" pitchFamily="34" charset="-128"/>
                <a:sym typeface="Gill Sans" charset="0"/>
              </a:rPr>
              <a:t>Russell (</a:t>
            </a:r>
            <a:r>
              <a:rPr lang="en-US" sz="2000" b="0" dirty="0">
                <a:solidFill>
                  <a:schemeClr val="tx1"/>
                </a:solidFill>
                <a:latin typeface="Palatino" charset="0"/>
                <a:ea typeface="MS PGothic" pitchFamily="34" charset="-128"/>
                <a:sym typeface="Gill Sans" charset="0"/>
              </a:rPr>
              <a:t>Alumnus)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3249"/>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nodeType="afterEffect">
                                  <p:stCondLst>
                                    <p:cond delay="0"/>
                                  </p:stCondLst>
                                  <p:childTnLst>
                                    <p:set>
                                      <p:cBhvr>
                                        <p:cTn id="9" dur="1" fill="hold">
                                          <p:stCondLst>
                                            <p:cond delay="499"/>
                                          </p:stCondLst>
                                        </p:cTn>
                                        <p:tgtEl>
                                          <p:spTgt spid="53250"/>
                                        </p:tgtEl>
                                        <p:attrNameLst>
                                          <p:attrName>style.visibility</p:attrName>
                                        </p:attrNameLst>
                                      </p:cBhvr>
                                      <p:to>
                                        <p:strVal val="visible"/>
                                      </p:to>
                                    </p:set>
                                  </p:childTnLst>
                                </p:cTn>
                              </p:par>
                            </p:childTnLst>
                          </p:cTn>
                        </p:par>
                        <p:par>
                          <p:cTn id="10" fill="hold" nodeType="afterGroup">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wipe(left)">
                                      <p:cBhvr>
                                        <p:cTn id="13"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animBg="1" autoUpdateAnimBg="0"/>
      <p:bldP spid="5325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solidFill>
            <a:srgbClr val="782CAF"/>
          </a:solidFill>
        </p:spPr>
        <p:txBody>
          <a:bodyPr/>
          <a:lstStyle/>
          <a:p>
            <a:pPr eaLnBrk="1" hangingPunct="1"/>
            <a:r>
              <a:rPr lang="en-US" sz="7600" smtClean="0"/>
              <a:t>Imagine…</a:t>
            </a:r>
            <a:endParaRPr lang="en-US" sz="6000" smtClean="0"/>
          </a:p>
        </p:txBody>
      </p:sp>
      <p:sp>
        <p:nvSpPr>
          <p:cNvPr id="14339" name="Rectangle 3"/>
          <p:cNvSpPr>
            <a:spLocks/>
          </p:cNvSpPr>
          <p:nvPr/>
        </p:nvSpPr>
        <p:spPr bwMode="auto">
          <a:xfrm>
            <a:off x="10833100" y="3130550"/>
            <a:ext cx="1638300" cy="5956300"/>
          </a:xfrm>
          <a:prstGeom prst="rect">
            <a:avLst/>
          </a:prstGeom>
          <a:noFill/>
          <a:ln w="12700">
            <a:noFill/>
            <a:miter lim="800000"/>
            <a:headEnd/>
            <a:tailEnd/>
          </a:ln>
        </p:spPr>
        <p:txBody>
          <a:bodyPr lIns="0" tIns="0" rIns="0" bIns="0" anchor="ctr"/>
          <a:lstStyle/>
          <a:p>
            <a:r>
              <a:rPr lang="en-US" sz="5000" b="0">
                <a:solidFill>
                  <a:srgbClr val="FFFFFF"/>
                </a:solidFill>
                <a:ea typeface="MS PGothic" pitchFamily="34" charset="-128"/>
              </a:rPr>
              <a:t>W</a:t>
            </a:r>
          </a:p>
          <a:p>
            <a:r>
              <a:rPr lang="en-US" sz="5000" b="0">
                <a:solidFill>
                  <a:srgbClr val="FFFFFF"/>
                </a:solidFill>
                <a:ea typeface="MS PGothic" pitchFamily="34" charset="-128"/>
              </a:rPr>
              <a:t>E</a:t>
            </a:r>
          </a:p>
          <a:p>
            <a:r>
              <a:rPr lang="en-US" sz="5000" b="0">
                <a:solidFill>
                  <a:srgbClr val="FFFFFF"/>
                </a:solidFill>
                <a:ea typeface="MS PGothic" pitchFamily="34" charset="-128"/>
              </a:rPr>
              <a:t>L</a:t>
            </a:r>
          </a:p>
          <a:p>
            <a:r>
              <a:rPr lang="en-US" sz="5000" b="0">
                <a:solidFill>
                  <a:srgbClr val="FFFFFF"/>
                </a:solidFill>
                <a:ea typeface="MS PGothic" pitchFamily="34" charset="-128"/>
              </a:rPr>
              <a:t>C</a:t>
            </a:r>
          </a:p>
          <a:p>
            <a:r>
              <a:rPr lang="en-US" sz="5000" b="0">
                <a:solidFill>
                  <a:srgbClr val="FFFFFF"/>
                </a:solidFill>
                <a:ea typeface="MS PGothic" pitchFamily="34" charset="-128"/>
              </a:rPr>
              <a:t>O</a:t>
            </a:r>
          </a:p>
          <a:p>
            <a:r>
              <a:rPr lang="en-US" sz="5000" b="0">
                <a:solidFill>
                  <a:srgbClr val="FFFFFF"/>
                </a:solidFill>
                <a:ea typeface="MS PGothic" pitchFamily="34" charset="-128"/>
              </a:rPr>
              <a:t>M</a:t>
            </a:r>
          </a:p>
          <a:p>
            <a:r>
              <a:rPr lang="en-US" sz="5000" b="0">
                <a:solidFill>
                  <a:srgbClr val="FFFFFF"/>
                </a:solidFill>
                <a:ea typeface="MS PGothic" pitchFamily="34" charset="-128"/>
              </a:rPr>
              <a:t>E</a:t>
            </a:r>
          </a:p>
        </p:txBody>
      </p:sp>
      <p:pic>
        <p:nvPicPr>
          <p:cNvPr id="137222" name="Picture 2" descr="http://idodi.smugmug.com/GlobalFinals2011/Photo-Booth-2011/Saturday-May-29/i-9bnpcCB/1/X3/052811boothkw-426-X3.jpg">
            <a:hlinkClick r:id="" action="ppaction://noaction"/>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3000" y="2286000"/>
            <a:ext cx="5181600" cy="6750050"/>
          </a:xfrm>
          <a:prstGeom prst="rect">
            <a:avLst/>
          </a:prstGeom>
          <a:noFill/>
          <a:ln w="9525">
            <a:noFill/>
            <a:miter lim="800000"/>
            <a:headEnd/>
            <a:tailEnd/>
          </a:ln>
        </p:spPr>
      </p:pic>
      <p:sp>
        <p:nvSpPr>
          <p:cNvPr id="137223" name="TextBox 3"/>
          <p:cNvSpPr txBox="1">
            <a:spLocks noChangeArrowheads="1"/>
          </p:cNvSpPr>
          <p:nvPr/>
        </p:nvSpPr>
        <p:spPr bwMode="auto">
          <a:xfrm>
            <a:off x="406400" y="2752536"/>
            <a:ext cx="6858000" cy="5816977"/>
          </a:xfrm>
          <a:prstGeom prst="rect">
            <a:avLst/>
          </a:prstGeom>
          <a:noFill/>
          <a:ln w="9525">
            <a:noFill/>
            <a:miter lim="800000"/>
            <a:headEnd/>
            <a:tailEnd/>
          </a:ln>
        </p:spPr>
        <p:txBody>
          <a:bodyPr>
            <a:spAutoFit/>
          </a:bodyPr>
          <a:lstStyle/>
          <a:p>
            <a:pPr algn="l">
              <a:spcBef>
                <a:spcPts val="600"/>
              </a:spcBef>
              <a:spcAft>
                <a:spcPts val="600"/>
              </a:spcAft>
            </a:pPr>
            <a:r>
              <a:rPr lang="en-US" sz="3600" b="0" dirty="0">
                <a:solidFill>
                  <a:schemeClr val="tx1"/>
                </a:solidFill>
                <a:latin typeface="Palatino" charset="0"/>
                <a:ea typeface="MS PGothic" pitchFamily="34" charset="-128"/>
                <a:cs typeface="Arial" charset="0"/>
              </a:rPr>
              <a:t>Imagine an educational activity for student teams </a:t>
            </a:r>
            <a:r>
              <a:rPr lang="en-US" sz="3600" b="0" dirty="0" smtClean="0">
                <a:solidFill>
                  <a:schemeClr val="tx1"/>
                </a:solidFill>
                <a:latin typeface="Palatino" charset="0"/>
                <a:ea typeface="MS PGothic" pitchFamily="34" charset="-128"/>
                <a:cs typeface="Arial" charset="0"/>
              </a:rPr>
              <a:t>in which:</a:t>
            </a:r>
            <a:endParaRPr lang="en-US" sz="3600" b="0" dirty="0">
              <a:solidFill>
                <a:schemeClr val="tx1"/>
              </a:solidFill>
              <a:latin typeface="Palatino" charset="0"/>
              <a:ea typeface="MS PGothic" pitchFamily="34" charset="-128"/>
              <a:cs typeface="Arial" charset="0"/>
            </a:endParaRPr>
          </a:p>
          <a:p>
            <a:pPr marL="571500" indent="-571500" algn="l">
              <a:buFont typeface="Arial" panose="020B0604020202020204" pitchFamily="34" charset="0"/>
              <a:buChar char="•"/>
            </a:pPr>
            <a:r>
              <a:rPr lang="en-US" sz="3600" b="0" dirty="0">
                <a:solidFill>
                  <a:schemeClr val="tx1"/>
                </a:solidFill>
                <a:latin typeface="Palatino" charset="0"/>
                <a:ea typeface="MS PGothic" pitchFamily="34" charset="-128"/>
                <a:cs typeface="Arial" charset="0"/>
              </a:rPr>
              <a:t>They build confidence while learning.</a:t>
            </a:r>
          </a:p>
          <a:p>
            <a:pPr marL="571500" indent="-571500" algn="l">
              <a:buFont typeface="Arial" panose="020B0604020202020204" pitchFamily="34" charset="0"/>
              <a:buChar char="•"/>
            </a:pPr>
            <a:r>
              <a:rPr lang="en-US" sz="3600" b="0" dirty="0">
                <a:solidFill>
                  <a:schemeClr val="tx1"/>
                </a:solidFill>
                <a:latin typeface="Palatino" charset="0"/>
                <a:ea typeface="MS PGothic" pitchFamily="34" charset="-128"/>
                <a:cs typeface="Arial" charset="0"/>
              </a:rPr>
              <a:t>Discovery is the only teacher as they solve open-ended challenges.</a:t>
            </a:r>
          </a:p>
          <a:p>
            <a:pPr marL="571500" indent="-571500" algn="l">
              <a:buFont typeface="Arial" panose="020B0604020202020204" pitchFamily="34" charset="0"/>
              <a:buChar char="•"/>
            </a:pPr>
            <a:r>
              <a:rPr lang="en-US" sz="3600" b="0" dirty="0">
                <a:solidFill>
                  <a:schemeClr val="tx1"/>
                </a:solidFill>
                <a:latin typeface="Palatino" charset="0"/>
                <a:ea typeface="MS PGothic" pitchFamily="34" charset="-128"/>
                <a:cs typeface="Arial" charset="0"/>
              </a:rPr>
              <a:t>They develop life-long critical thinking and problem solving skills.</a:t>
            </a:r>
            <a:endParaRPr lang="en-US" b="0" dirty="0">
              <a:solidFill>
                <a:schemeClr val="tx1"/>
              </a:solidFill>
              <a:latin typeface="Palatino" charset="0"/>
              <a:ea typeface="MS PGothic" pitchFamily="34" charset="-128"/>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14337"/>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grpId="0" nodeType="afterEffect">
                                  <p:stCondLst>
                                    <p:cond delay="0"/>
                                  </p:stCondLst>
                                  <p:childTnLst>
                                    <p:set>
                                      <p:cBhvr>
                                        <p:cTn id="9" dur="1" fill="hold">
                                          <p:stCondLst>
                                            <p:cond delay="499"/>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animBg="1" autoUpdateAnimBg="0"/>
      <p:bldP spid="14339"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p:txBody>
          <a:bodyPr/>
          <a:lstStyle/>
          <a:p>
            <a:pPr eaLnBrk="1" hangingPunct="1">
              <a:defRPr/>
            </a:pPr>
            <a:r>
              <a:rPr lang="en-US" dirty="0" smtClean="0"/>
              <a:t>Participant </a:t>
            </a:r>
            <a:r>
              <a:rPr lang="en-US" altLang="ja-JP" dirty="0" smtClean="0"/>
              <a:t>Testimonials...</a:t>
            </a:r>
            <a:endParaRPr lang="en-US" dirty="0" smtClean="0"/>
          </a:p>
        </p:txBody>
      </p:sp>
      <p:pic>
        <p:nvPicPr>
          <p:cNvPr id="532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83600" y="2819400"/>
            <a:ext cx="4000500" cy="2667000"/>
          </a:xfrm>
          <a:prstGeom prst="rect">
            <a:avLst/>
          </a:prstGeom>
          <a:noFill/>
          <a:ln w="12700">
            <a:noFill/>
            <a:miter lim="800000"/>
            <a:headEnd/>
            <a:tailEnd/>
          </a:ln>
        </p:spPr>
      </p:pic>
      <p:sp>
        <p:nvSpPr>
          <p:cNvPr id="53251" name="Rectangle 3"/>
          <p:cNvSpPr>
            <a:spLocks/>
          </p:cNvSpPr>
          <p:nvPr/>
        </p:nvSpPr>
        <p:spPr bwMode="auto">
          <a:xfrm>
            <a:off x="406400" y="2668588"/>
            <a:ext cx="7620000" cy="6062662"/>
          </a:xfrm>
          <a:prstGeom prst="rect">
            <a:avLst/>
          </a:prstGeom>
          <a:noFill/>
          <a:ln w="12700">
            <a:noFill/>
            <a:miter lim="800000"/>
            <a:headEnd/>
            <a:tailEnd/>
          </a:ln>
        </p:spPr>
        <p:txBody>
          <a:bodyPr lIns="0" tIns="0" rIns="0" bIns="0" anchor="ctr">
            <a:spAutoFit/>
          </a:bodyPr>
          <a:lstStyle/>
          <a:p>
            <a:pPr algn="l"/>
            <a:r>
              <a:rPr lang="ja-JP" altLang="en-US" sz="3600" b="0">
                <a:solidFill>
                  <a:schemeClr val="tx1"/>
                </a:solidFill>
                <a:latin typeface="Palatino" charset="0"/>
                <a:ea typeface="MS PGothic" pitchFamily="34" charset="-128"/>
                <a:sym typeface="Gill Sans" charset="0"/>
              </a:rPr>
              <a:t>“</a:t>
            </a:r>
            <a:r>
              <a:rPr lang="en-US" altLang="ja-JP" sz="3600" b="0">
                <a:solidFill>
                  <a:schemeClr val="tx1"/>
                </a:solidFill>
                <a:latin typeface="Palatino" charset="0"/>
                <a:ea typeface="MS PGothic" pitchFamily="34" charset="-128"/>
                <a:sym typeface="Gill Sans" charset="0"/>
              </a:rPr>
              <a:t>I can</a:t>
            </a:r>
            <a:r>
              <a:rPr lang="en-US" altLang="en-US" sz="3600" b="0">
                <a:solidFill>
                  <a:schemeClr val="tx1"/>
                </a:solidFill>
                <a:latin typeface="Palatino" charset="0"/>
                <a:ea typeface="MS PGothic" pitchFamily="34" charset="-128"/>
                <a:sym typeface="Gill Sans" charset="0"/>
              </a:rPr>
              <a:t>’</a:t>
            </a:r>
            <a:r>
              <a:rPr lang="en-US" altLang="ja-JP" sz="3600" b="0">
                <a:solidFill>
                  <a:schemeClr val="tx1"/>
                </a:solidFill>
                <a:latin typeface="Palatino" charset="0"/>
                <a:ea typeface="MS PGothic" pitchFamily="34" charset="-128"/>
                <a:sym typeface="Gill Sans" charset="0"/>
              </a:rPr>
              <a:t>t begin to name the gifts DI has given me. Not only am I </a:t>
            </a:r>
            <a:r>
              <a:rPr lang="en-US" altLang="ja-JP" sz="3600">
                <a:solidFill>
                  <a:schemeClr val="tx1"/>
                </a:solidFill>
                <a:latin typeface="Palatino" charset="0"/>
                <a:ea typeface="MS PGothic" pitchFamily="34" charset="-128"/>
                <a:sym typeface="Gill Sans" charset="0"/>
              </a:rPr>
              <a:t>armed with lifelong critical skills</a:t>
            </a:r>
            <a:r>
              <a:rPr lang="en-US" altLang="ja-JP" sz="3600" b="0">
                <a:solidFill>
                  <a:schemeClr val="tx1"/>
                </a:solidFill>
                <a:latin typeface="Palatino" charset="0"/>
                <a:ea typeface="MS PGothic" pitchFamily="34" charset="-128"/>
                <a:sym typeface="Gill Sans" charset="0"/>
              </a:rPr>
              <a:t> and surrounded by </a:t>
            </a:r>
            <a:r>
              <a:rPr lang="en-US" altLang="ja-JP" sz="3600">
                <a:solidFill>
                  <a:schemeClr val="tx1"/>
                </a:solidFill>
                <a:latin typeface="Palatino" charset="0"/>
                <a:ea typeface="MS PGothic" pitchFamily="34" charset="-128"/>
                <a:sym typeface="Gill Sans" charset="0"/>
              </a:rPr>
              <a:t>teammates who became family</a:t>
            </a:r>
            <a:r>
              <a:rPr lang="en-US" altLang="ja-JP" sz="3600" b="0">
                <a:solidFill>
                  <a:schemeClr val="tx1"/>
                </a:solidFill>
                <a:latin typeface="Palatino" charset="0"/>
                <a:ea typeface="MS PGothic" pitchFamily="34" charset="-128"/>
                <a:sym typeface="Gill Sans" charset="0"/>
              </a:rPr>
              <a:t>, I have a </a:t>
            </a:r>
            <a:r>
              <a:rPr lang="en-US" altLang="ja-JP" sz="3600">
                <a:solidFill>
                  <a:schemeClr val="tx1"/>
                </a:solidFill>
                <a:latin typeface="Palatino" charset="0"/>
                <a:ea typeface="MS PGothic" pitchFamily="34" charset="-128"/>
                <a:sym typeface="Gill Sans" charset="0"/>
              </a:rPr>
              <a:t>confidence that runs deep in my core</a:t>
            </a:r>
            <a:r>
              <a:rPr lang="en-US" altLang="ja-JP" sz="3600" b="0">
                <a:solidFill>
                  <a:schemeClr val="tx1"/>
                </a:solidFill>
                <a:latin typeface="Palatino" charset="0"/>
                <a:ea typeface="MS PGothic" pitchFamily="34" charset="-128"/>
                <a:sym typeface="Gill Sans" charset="0"/>
              </a:rPr>
              <a:t>. No matter what obstacles lay in our path or even what walls we may hit, that </a:t>
            </a:r>
            <a:r>
              <a:rPr lang="en-US" altLang="ja-JP" sz="3600">
                <a:solidFill>
                  <a:schemeClr val="tx1"/>
                </a:solidFill>
                <a:latin typeface="Palatino" charset="0"/>
                <a:ea typeface="MS PGothic" pitchFamily="34" charset="-128"/>
                <a:sym typeface="Gill Sans" charset="0"/>
              </a:rPr>
              <a:t>confidence instilled at such a young age cannot be shaken</a:t>
            </a:r>
            <a:r>
              <a:rPr lang="en-US" altLang="ja-JP" sz="3600" b="0">
                <a:solidFill>
                  <a:schemeClr val="tx1"/>
                </a:solidFill>
                <a:latin typeface="Palatino" charset="0"/>
                <a:ea typeface="MS PGothic" pitchFamily="34" charset="-128"/>
                <a:sym typeface="Gill Sans" charset="0"/>
              </a:rPr>
              <a:t>.</a:t>
            </a:r>
            <a:r>
              <a:rPr lang="ja-JP" altLang="en-US" sz="3600" b="0">
                <a:solidFill>
                  <a:schemeClr val="tx1"/>
                </a:solidFill>
                <a:latin typeface="Palatino" charset="0"/>
                <a:ea typeface="MS PGothic" pitchFamily="34" charset="-128"/>
                <a:sym typeface="Gill Sans" charset="0"/>
              </a:rPr>
              <a:t>”</a:t>
            </a:r>
            <a:endParaRPr lang="en-US" altLang="ja-JP" sz="3600" b="0">
              <a:solidFill>
                <a:schemeClr val="tx1"/>
              </a:solidFill>
              <a:latin typeface="Palatino" charset="0"/>
              <a:ea typeface="MS PGothic" pitchFamily="34" charset="-128"/>
              <a:sym typeface="Gill Sans" charset="0"/>
            </a:endParaRPr>
          </a:p>
          <a:p>
            <a:pPr algn="r">
              <a:spcBef>
                <a:spcPts val="1200"/>
              </a:spcBef>
            </a:pPr>
            <a:r>
              <a:rPr lang="en-US" sz="2400" b="0">
                <a:solidFill>
                  <a:schemeClr val="tx1"/>
                </a:solidFill>
                <a:latin typeface="Palatino" charset="0"/>
                <a:ea typeface="MS PGothic" pitchFamily="34" charset="-128"/>
                <a:sym typeface="Gill Sans" charset="0"/>
              </a:rPr>
              <a:t>- Cass Mercer (Alumna</a:t>
            </a:r>
            <a:r>
              <a:rPr lang="en-US" sz="2400" b="0">
                <a:solidFill>
                  <a:schemeClr val="tx1"/>
                </a:solidFill>
                <a:latin typeface="Gill Sans" charset="0"/>
                <a:ea typeface="MS PGothic" pitchFamily="34" charset="-128"/>
                <a:sym typeface="Gill Sans"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3249"/>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nodeType="afterEffect">
                                  <p:stCondLst>
                                    <p:cond delay="0"/>
                                  </p:stCondLst>
                                  <p:childTnLst>
                                    <p:set>
                                      <p:cBhvr>
                                        <p:cTn id="9" dur="1" fill="hold">
                                          <p:stCondLst>
                                            <p:cond delay="499"/>
                                          </p:stCondLst>
                                        </p:cTn>
                                        <p:tgtEl>
                                          <p:spTgt spid="53250"/>
                                        </p:tgtEl>
                                        <p:attrNameLst>
                                          <p:attrName>style.visibility</p:attrName>
                                        </p:attrNameLst>
                                      </p:cBhvr>
                                      <p:to>
                                        <p:strVal val="visible"/>
                                      </p:to>
                                    </p:set>
                                  </p:childTnLst>
                                </p:cTn>
                              </p:par>
                            </p:childTnLst>
                          </p:cTn>
                        </p:par>
                        <p:par>
                          <p:cTn id="10" fill="hold" nodeType="afterGroup">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wipe(left)">
                                      <p:cBhvr>
                                        <p:cTn id="13"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animBg="1" autoUpdateAnimBg="0"/>
      <p:bldP spid="53251"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a:lstStyle/>
          <a:p>
            <a:pPr eaLnBrk="1" hangingPunct="1">
              <a:defRPr/>
            </a:pPr>
            <a:r>
              <a:rPr lang="en-US" sz="6600" dirty="0" smtClean="0"/>
              <a:t>We Can</a:t>
            </a:r>
            <a:r>
              <a:rPr lang="en-US" altLang="en-US" sz="6600" dirty="0" smtClean="0"/>
              <a:t>’</a:t>
            </a:r>
            <a:r>
              <a:rPr lang="en-US" sz="6600" dirty="0" smtClean="0"/>
              <a:t>t Do This Without You</a:t>
            </a:r>
          </a:p>
        </p:txBody>
      </p:sp>
      <p:sp>
        <p:nvSpPr>
          <p:cNvPr id="56322" name="Rectangle 2"/>
          <p:cNvSpPr>
            <a:spLocks noGrp="1" noChangeArrowheads="1"/>
          </p:cNvSpPr>
          <p:nvPr>
            <p:ph idx="1"/>
          </p:nvPr>
        </p:nvSpPr>
        <p:spPr>
          <a:xfrm>
            <a:off x="1320800" y="2438400"/>
            <a:ext cx="10464800" cy="6654800"/>
          </a:xfrm>
        </p:spPr>
        <p:txBody>
          <a:bodyPr/>
          <a:lstStyle/>
          <a:p>
            <a:pPr eaLnBrk="1" hangingPunct="1">
              <a:buFont typeface="Gill Sans" charset="0"/>
              <a:buChar char="•"/>
              <a:defRPr/>
            </a:pPr>
            <a:r>
              <a:rPr lang="en-US" sz="4400" dirty="0" smtClean="0">
                <a:sym typeface="Gill Sans" charset="0"/>
              </a:rPr>
              <a:t>We need Team Managers!</a:t>
            </a:r>
          </a:p>
          <a:p>
            <a:pPr eaLnBrk="1" hangingPunct="1">
              <a:buFont typeface="Gill Sans" charset="0"/>
              <a:buChar char="•"/>
              <a:defRPr/>
            </a:pPr>
            <a:r>
              <a:rPr lang="en-US" sz="4400" dirty="0" smtClean="0">
                <a:sym typeface="Gill Sans" charset="0"/>
              </a:rPr>
              <a:t>Many schools have to turn students away because there are not enough places available on DI teams</a:t>
            </a:r>
          </a:p>
          <a:p>
            <a:pPr eaLnBrk="1" hangingPunct="1">
              <a:buFont typeface="Gill Sans" charset="0"/>
              <a:buChar char="•"/>
              <a:defRPr/>
            </a:pPr>
            <a:r>
              <a:rPr lang="en-US" sz="4400" dirty="0" smtClean="0">
                <a:sym typeface="Gill Sans" charset="0"/>
              </a:rPr>
              <a:t>Please consider</a:t>
            </a:r>
            <a:r>
              <a:rPr lang="en-US" altLang="ja-JP" sz="4400" dirty="0" smtClean="0">
                <a:sym typeface="Gill Sans" charset="0"/>
              </a:rPr>
              <a:t> volunteering…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632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56322">
                                            <p:txEl>
                                              <p:pRg st="0" end="0"/>
                                            </p:txEl>
                                          </p:spTgt>
                                        </p:tgtEl>
                                        <p:attrNameLst>
                                          <p:attrName>style.visibility</p:attrName>
                                        </p:attrNameLst>
                                      </p:cBhvr>
                                      <p:to>
                                        <p:strVal val="visible"/>
                                      </p:to>
                                    </p:set>
                                    <p:animEffect transition="in" filter="wipe(left)">
                                      <p:cBhvr>
                                        <p:cTn id="10" dur="500"/>
                                        <p:tgtEl>
                                          <p:spTgt spid="56322">
                                            <p:txEl>
                                              <p:pRg st="0" end="0"/>
                                            </p:txEl>
                                          </p:spTgt>
                                        </p:tgtEl>
                                      </p:cBhvr>
                                    </p:animEffect>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6322">
                                            <p:txEl>
                                              <p:pRg st="1" end="1"/>
                                            </p:txEl>
                                          </p:spTgt>
                                        </p:tgtEl>
                                        <p:attrNameLst>
                                          <p:attrName>style.visibility</p:attrName>
                                        </p:attrNameLst>
                                      </p:cBhvr>
                                      <p:to>
                                        <p:strVal val="visible"/>
                                      </p:to>
                                    </p:set>
                                    <p:animEffect transition="in" filter="wipe(left)">
                                      <p:cBhvr>
                                        <p:cTn id="14" dur="500"/>
                                        <p:tgtEl>
                                          <p:spTgt spid="56322">
                                            <p:txEl>
                                              <p:pRg st="1" end="1"/>
                                            </p:txEl>
                                          </p:spTgt>
                                        </p:tgtEl>
                                      </p:cBhvr>
                                    </p:animEffect>
                                  </p:childTnLst>
                                </p:cTn>
                              </p:par>
                            </p:childTnLst>
                          </p:cTn>
                        </p:par>
                        <p:par>
                          <p:cTn id="15" fill="hold" nodeType="afterGroup">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6322">
                                            <p:txEl>
                                              <p:pRg st="2" end="2"/>
                                            </p:txEl>
                                          </p:spTgt>
                                        </p:tgtEl>
                                        <p:attrNameLst>
                                          <p:attrName>style.visibility</p:attrName>
                                        </p:attrNameLst>
                                      </p:cBhvr>
                                      <p:to>
                                        <p:strVal val="visible"/>
                                      </p:to>
                                    </p:set>
                                    <p:animEffect transition="in" filter="wipe(left)">
                                      <p:cBhvr>
                                        <p:cTn id="18" dur="500"/>
                                        <p:tgtEl>
                                          <p:spTgt spid="563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1" grpId="0" animBg="1" autoUpdateAnimBg="0"/>
      <p:bldP spid="56322" grpId="0" build="p" bldLvl="5" autoUpdateAnimBg="0" advAuto="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p:txBody>
          <a:bodyPr/>
          <a:lstStyle/>
          <a:p>
            <a:pPr eaLnBrk="1" hangingPunct="1">
              <a:defRPr/>
            </a:pPr>
            <a:r>
              <a:rPr lang="en-US" sz="7200" dirty="0" smtClean="0">
                <a:cs typeface="Verdana Bold" charset="0"/>
                <a:sym typeface="Verdana Bold" charset="0"/>
              </a:rPr>
              <a:t>The Kids Need You!</a:t>
            </a:r>
            <a:endParaRPr lang="en-US" sz="7200" dirty="0" smtClean="0">
              <a:ea typeface="ヒラギノ角ゴ ProN W6" charset="0"/>
              <a:cs typeface="ヒラギノ角ゴ ProN W6" charset="0"/>
              <a:sym typeface="Verdana Bold" charset="0"/>
            </a:endParaRPr>
          </a:p>
        </p:txBody>
      </p:sp>
      <p:sp>
        <p:nvSpPr>
          <p:cNvPr id="2" name="TextBox 1"/>
          <p:cNvSpPr txBox="1"/>
          <p:nvPr/>
        </p:nvSpPr>
        <p:spPr>
          <a:xfrm>
            <a:off x="1701800" y="2667000"/>
            <a:ext cx="9677400" cy="5662613"/>
          </a:xfrm>
          <a:prstGeom prst="rect">
            <a:avLst/>
          </a:prstGeom>
          <a:noFill/>
        </p:spPr>
        <p:txBody>
          <a:bodyPr>
            <a:spAutoFit/>
          </a:bodyPr>
          <a:lstStyle/>
          <a:p>
            <a:pPr algn="l">
              <a:spcBef>
                <a:spcPts val="600"/>
              </a:spcBef>
              <a:spcAft>
                <a:spcPts val="600"/>
              </a:spcAft>
              <a:defRPr/>
            </a:pPr>
            <a:r>
              <a:rPr lang="en-US" sz="3200" b="0" dirty="0">
                <a:latin typeface="+mn-lt"/>
                <a:cs typeface="Cordia New" pitchFamily="34" charset="-34"/>
              </a:rPr>
              <a:t>Team Manager recruitment video would go here.</a:t>
            </a:r>
          </a:p>
          <a:p>
            <a:pPr algn="l">
              <a:spcBef>
                <a:spcPts val="600"/>
              </a:spcBef>
              <a:spcAft>
                <a:spcPts val="600"/>
              </a:spcAft>
              <a:defRPr/>
            </a:pPr>
            <a:r>
              <a:rPr lang="en-US" sz="2800" b="0" dirty="0">
                <a:latin typeface="+mn-lt"/>
                <a:cs typeface="Cordia New" pitchFamily="34" charset="-34"/>
              </a:rPr>
              <a:t>We didn’t embed the video within this file because:</a:t>
            </a:r>
          </a:p>
          <a:p>
            <a:pPr marL="742950" indent="-742950" algn="l">
              <a:spcBef>
                <a:spcPts val="600"/>
              </a:spcBef>
              <a:spcAft>
                <a:spcPts val="600"/>
              </a:spcAft>
              <a:buFont typeface="+mj-lt"/>
              <a:buAutoNum type="arabicPeriod"/>
              <a:defRPr/>
            </a:pPr>
            <a:r>
              <a:rPr lang="en-US" sz="2800" b="0" dirty="0">
                <a:latin typeface="+mn-lt"/>
                <a:cs typeface="Cordia New" pitchFamily="34" charset="-34"/>
              </a:rPr>
              <a:t>Only the most recent versions of PowerPoint are capable of embedding a video within a PPTX file</a:t>
            </a:r>
          </a:p>
          <a:p>
            <a:pPr marL="742950" indent="-742950" algn="l">
              <a:spcBef>
                <a:spcPts val="600"/>
              </a:spcBef>
              <a:spcAft>
                <a:spcPts val="600"/>
              </a:spcAft>
              <a:buFont typeface="+mj-lt"/>
              <a:buAutoNum type="arabicPeriod"/>
              <a:defRPr/>
            </a:pPr>
            <a:r>
              <a:rPr lang="en-US" sz="2800" b="0" dirty="0">
                <a:latin typeface="+mn-lt"/>
                <a:cs typeface="Cordia New" pitchFamily="34" charset="-34"/>
              </a:rPr>
              <a:t>Links to separately stored videos tend to break very easily in older versions of PowerPoint</a:t>
            </a:r>
          </a:p>
          <a:p>
            <a:pPr marL="742950" indent="-742950" algn="l">
              <a:spcBef>
                <a:spcPts val="600"/>
              </a:spcBef>
              <a:spcAft>
                <a:spcPts val="600"/>
              </a:spcAft>
              <a:buFont typeface="+mj-lt"/>
              <a:buAutoNum type="arabicPeriod"/>
              <a:defRPr/>
            </a:pPr>
            <a:r>
              <a:rPr lang="en-US" sz="2800" b="0" dirty="0">
                <a:latin typeface="+mn-lt"/>
                <a:cs typeface="Cordia New" pitchFamily="34" charset="-34"/>
              </a:rPr>
              <a:t>There are lots of different DI  videos of various lengths that you could use here, so we thought you’d prefer to choose the one you like best!</a:t>
            </a:r>
          </a:p>
          <a:p>
            <a:pPr marL="742950" indent="-742950" algn="l">
              <a:spcBef>
                <a:spcPts val="600"/>
              </a:spcBef>
              <a:spcAft>
                <a:spcPts val="600"/>
              </a:spcAft>
              <a:buFont typeface="+mj-lt"/>
              <a:buAutoNum type="arabicPeriod"/>
              <a:defRPr/>
            </a:pPr>
            <a:r>
              <a:rPr lang="en-US" sz="2800" b="0" dirty="0">
                <a:latin typeface="+mn-lt"/>
                <a:cs typeface="Cordia New" pitchFamily="34" charset="-34"/>
              </a:rPr>
              <a:t>Please contact NH-DI if you have trouble finding something that would be suitable</a:t>
            </a:r>
            <a:endParaRPr lang="en-US" sz="2800" b="0"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25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a:lstStyle/>
          <a:p>
            <a:pPr eaLnBrk="1" hangingPunct="1">
              <a:defRPr/>
            </a:pPr>
            <a:r>
              <a:rPr lang="en-US" sz="7200" smtClean="0"/>
              <a:t>We Can</a:t>
            </a:r>
            <a:r>
              <a:rPr lang="en-US" altLang="en-US" sz="7200" smtClean="0"/>
              <a:t>’</a:t>
            </a:r>
            <a:r>
              <a:rPr lang="en-US" sz="7200" smtClean="0"/>
              <a:t>t Do It Without You!</a:t>
            </a:r>
          </a:p>
        </p:txBody>
      </p:sp>
      <p:sp>
        <p:nvSpPr>
          <p:cNvPr id="56322" name="Rectangle 2"/>
          <p:cNvSpPr>
            <a:spLocks noGrp="1" noChangeArrowheads="1"/>
          </p:cNvSpPr>
          <p:nvPr>
            <p:ph idx="1"/>
          </p:nvPr>
        </p:nvSpPr>
        <p:spPr>
          <a:xfrm>
            <a:off x="635000" y="2438400"/>
            <a:ext cx="11582400" cy="6654800"/>
          </a:xfrm>
        </p:spPr>
        <p:txBody>
          <a:bodyPr/>
          <a:lstStyle/>
          <a:p>
            <a:pPr eaLnBrk="1" hangingPunct="1">
              <a:buFont typeface="Gill Sans" charset="0"/>
              <a:buChar char="•"/>
              <a:defRPr/>
            </a:pPr>
            <a:r>
              <a:rPr lang="en-US" sz="4400" dirty="0" smtClean="0">
                <a:sym typeface="Gill Sans" charset="0"/>
              </a:rPr>
              <a:t>You do </a:t>
            </a:r>
            <a:r>
              <a:rPr lang="en-US" sz="4400" b="1" dirty="0" smtClean="0">
                <a:sym typeface="Gill Sans" charset="0"/>
              </a:rPr>
              <a:t>not</a:t>
            </a:r>
            <a:r>
              <a:rPr lang="en-US" sz="4400" dirty="0" smtClean="0">
                <a:sym typeface="Gill Sans" charset="0"/>
              </a:rPr>
              <a:t> have to be especially creative or talented to manage a DI team!</a:t>
            </a:r>
          </a:p>
          <a:p>
            <a:pPr eaLnBrk="1" hangingPunct="1">
              <a:buFont typeface="Gill Sans" charset="0"/>
              <a:buChar char="•"/>
              <a:defRPr/>
            </a:pPr>
            <a:r>
              <a:rPr lang="en-US" sz="4400" dirty="0" smtClean="0">
                <a:sym typeface="Gill Sans" charset="0"/>
              </a:rPr>
              <a:t>Patience is the most important requirement </a:t>
            </a:r>
          </a:p>
          <a:p>
            <a:pPr eaLnBrk="1" hangingPunct="1">
              <a:buFont typeface="Gill Sans" charset="0"/>
              <a:buChar char="•"/>
              <a:defRPr/>
            </a:pPr>
            <a:r>
              <a:rPr lang="en-US" altLang="ja-JP" sz="4400" dirty="0" smtClean="0">
                <a:sym typeface="Gill Sans" charset="0"/>
              </a:rPr>
              <a:t>NH-DI will help you with training, mentors, online materials, and other resources</a:t>
            </a:r>
            <a:endParaRPr lang="en-US" sz="4400" dirty="0" smtClean="0">
              <a:sym typeface="Gill San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632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56322">
                                            <p:txEl>
                                              <p:pRg st="0" end="0"/>
                                            </p:txEl>
                                          </p:spTgt>
                                        </p:tgtEl>
                                        <p:attrNameLst>
                                          <p:attrName>style.visibility</p:attrName>
                                        </p:attrNameLst>
                                      </p:cBhvr>
                                      <p:to>
                                        <p:strVal val="visible"/>
                                      </p:to>
                                    </p:set>
                                    <p:animEffect transition="in" filter="wipe(left)">
                                      <p:cBhvr>
                                        <p:cTn id="10" dur="500"/>
                                        <p:tgtEl>
                                          <p:spTgt spid="56322">
                                            <p:txEl>
                                              <p:pRg st="0" end="0"/>
                                            </p:txEl>
                                          </p:spTgt>
                                        </p:tgtEl>
                                      </p:cBhvr>
                                    </p:animEffect>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6322">
                                            <p:txEl>
                                              <p:pRg st="1" end="1"/>
                                            </p:txEl>
                                          </p:spTgt>
                                        </p:tgtEl>
                                        <p:attrNameLst>
                                          <p:attrName>style.visibility</p:attrName>
                                        </p:attrNameLst>
                                      </p:cBhvr>
                                      <p:to>
                                        <p:strVal val="visible"/>
                                      </p:to>
                                    </p:set>
                                    <p:animEffect transition="in" filter="wipe(left)">
                                      <p:cBhvr>
                                        <p:cTn id="14" dur="500"/>
                                        <p:tgtEl>
                                          <p:spTgt spid="56322">
                                            <p:txEl>
                                              <p:pRg st="1" end="1"/>
                                            </p:txEl>
                                          </p:spTgt>
                                        </p:tgtEl>
                                      </p:cBhvr>
                                    </p:animEffect>
                                  </p:childTnLst>
                                </p:cTn>
                              </p:par>
                            </p:childTnLst>
                          </p:cTn>
                        </p:par>
                        <p:par>
                          <p:cTn id="15" fill="hold" nodeType="afterGroup">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6322">
                                            <p:txEl>
                                              <p:pRg st="2" end="2"/>
                                            </p:txEl>
                                          </p:spTgt>
                                        </p:tgtEl>
                                        <p:attrNameLst>
                                          <p:attrName>style.visibility</p:attrName>
                                        </p:attrNameLst>
                                      </p:cBhvr>
                                      <p:to>
                                        <p:strVal val="visible"/>
                                      </p:to>
                                    </p:set>
                                    <p:animEffect transition="in" filter="wipe(left)">
                                      <p:cBhvr>
                                        <p:cTn id="18" dur="500"/>
                                        <p:tgtEl>
                                          <p:spTgt spid="563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1" grpId="0" animBg="1" autoUpdateAnimBg="0"/>
      <p:bldP spid="56322" grpId="0" build="p" bldLvl="5" autoUpdateAnimBg="0" advAuto="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p:txBody>
          <a:bodyPr/>
          <a:lstStyle/>
          <a:p>
            <a:pPr eaLnBrk="1" hangingPunct="1">
              <a:defRPr/>
            </a:pPr>
            <a:r>
              <a:rPr lang="en-US" dirty="0" smtClean="0"/>
              <a:t>Volunteer Testimonial...</a:t>
            </a:r>
          </a:p>
        </p:txBody>
      </p:sp>
      <p:sp>
        <p:nvSpPr>
          <p:cNvPr id="57346" name="Rectangle 2"/>
          <p:cNvSpPr>
            <a:spLocks/>
          </p:cNvSpPr>
          <p:nvPr/>
        </p:nvSpPr>
        <p:spPr bwMode="auto">
          <a:xfrm>
            <a:off x="558800" y="2641600"/>
            <a:ext cx="11963400" cy="6350000"/>
          </a:xfrm>
          <a:prstGeom prst="rect">
            <a:avLst/>
          </a:prstGeom>
          <a:noFill/>
          <a:ln w="12700">
            <a:noFill/>
            <a:miter lim="800000"/>
            <a:headEnd/>
            <a:tailEnd/>
          </a:ln>
        </p:spPr>
        <p:txBody>
          <a:bodyPr lIns="0" tIns="0" rIns="0" bIns="0" anchor="ctr"/>
          <a:lstStyle/>
          <a:p>
            <a:pPr algn="l"/>
            <a:r>
              <a:rPr lang="ja-JP" altLang="en-US" sz="3600" b="0">
                <a:solidFill>
                  <a:schemeClr val="tx1"/>
                </a:solidFill>
                <a:latin typeface="Palatino" charset="0"/>
                <a:ea typeface="MS PGothic" pitchFamily="34" charset="-128"/>
                <a:sym typeface="Gill Sans" charset="0"/>
              </a:rPr>
              <a:t>“</a:t>
            </a:r>
            <a:r>
              <a:rPr lang="en-US" altLang="ja-JP" sz="3600" b="0">
                <a:solidFill>
                  <a:schemeClr val="tx1"/>
                </a:solidFill>
                <a:latin typeface="Palatino" charset="0"/>
                <a:ea typeface="MS PGothic" pitchFamily="34" charset="-128"/>
                <a:sym typeface="Gill Sans" charset="0"/>
              </a:rPr>
              <a:t>Being a team manager has made me a better parent and a teacher. I understand deeply the value of facilitating my children—and my students—to find their own solutions.</a:t>
            </a:r>
            <a:br>
              <a:rPr lang="en-US" altLang="ja-JP" sz="3600" b="0">
                <a:solidFill>
                  <a:schemeClr val="tx1"/>
                </a:solidFill>
                <a:latin typeface="Palatino" charset="0"/>
                <a:ea typeface="MS PGothic" pitchFamily="34" charset="-128"/>
                <a:sym typeface="Gill Sans" charset="0"/>
              </a:rPr>
            </a:br>
            <a:r>
              <a:rPr lang="en-US" altLang="ja-JP" sz="3600" b="0">
                <a:solidFill>
                  <a:schemeClr val="tx1"/>
                </a:solidFill>
                <a:latin typeface="Palatino" charset="0"/>
                <a:ea typeface="MS PGothic" pitchFamily="34" charset="-128"/>
                <a:sym typeface="Gill Sans" charset="0"/>
              </a:rPr>
              <a:t>I know how to guide them through the process of solving a problem rather than just giving them an answer. As a result of DI, I understand the value of struggling with a tough problem as the most effective way for children to learn, and I know how to teach them to embrace the struggle rather than give up too quickly. The reward is being there at that profound moment when children see an idea come to fruition and know that they did it by themselves.</a:t>
            </a:r>
            <a:r>
              <a:rPr lang="ja-JP" altLang="en-US" sz="3600" b="0">
                <a:solidFill>
                  <a:schemeClr val="tx1"/>
                </a:solidFill>
                <a:latin typeface="Palatino" charset="0"/>
                <a:ea typeface="MS PGothic" pitchFamily="34" charset="-128"/>
                <a:sym typeface="Gill Sans" charset="0"/>
              </a:rPr>
              <a:t>”</a:t>
            </a:r>
            <a:r>
              <a:rPr lang="en-US" altLang="ja-JP" sz="3600" b="0">
                <a:solidFill>
                  <a:schemeClr val="tx1"/>
                </a:solidFill>
                <a:latin typeface="Palatino" charset="0"/>
                <a:ea typeface="MS PGothic" pitchFamily="34" charset="-128"/>
                <a:sym typeface="Gill Sans" charset="0"/>
              </a:rPr>
              <a:t>  </a:t>
            </a:r>
          </a:p>
          <a:p>
            <a:pPr algn="r">
              <a:spcBef>
                <a:spcPts val="600"/>
              </a:spcBef>
            </a:pPr>
            <a:r>
              <a:rPr lang="en-US" sz="3600" b="0">
                <a:solidFill>
                  <a:schemeClr val="tx1"/>
                </a:solidFill>
                <a:latin typeface="Palatino" charset="0"/>
                <a:ea typeface="MS PGothic" pitchFamily="34" charset="-128"/>
                <a:sym typeface="Gill Sans" charset="0"/>
              </a:rPr>
              <a:t>- </a:t>
            </a:r>
            <a:r>
              <a:rPr lang="en-US" sz="2800" b="0">
                <a:solidFill>
                  <a:schemeClr val="tx1"/>
                </a:solidFill>
                <a:latin typeface="Palatino" charset="0"/>
                <a:ea typeface="MS PGothic" pitchFamily="34" charset="-128"/>
                <a:sym typeface="Gill Sans" charset="0"/>
              </a:rPr>
              <a:t>Carrie Thompson (Team Manager)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734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57346"/>
                                        </p:tgtEl>
                                        <p:attrNameLst>
                                          <p:attrName>style.visibility</p:attrName>
                                        </p:attrNameLst>
                                      </p:cBhvr>
                                      <p:to>
                                        <p:strVal val="visible"/>
                                      </p:to>
                                    </p:set>
                                    <p:animEffect transition="in" filter="wipe(up)">
                                      <p:cBhvr>
                                        <p:cTn id="10"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 grpId="0" animBg="1" autoUpdateAnimBg="0"/>
      <p:bldP spid="5734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a:lstStyle/>
          <a:p>
            <a:pPr eaLnBrk="1" hangingPunct="1">
              <a:defRPr/>
            </a:pPr>
            <a:r>
              <a:rPr lang="en-US" sz="7200" dirty="0" smtClean="0"/>
              <a:t>Still Thinking About It?</a:t>
            </a:r>
          </a:p>
        </p:txBody>
      </p:sp>
      <p:sp>
        <p:nvSpPr>
          <p:cNvPr id="56322" name="Rectangle 2"/>
          <p:cNvSpPr>
            <a:spLocks noGrp="1" noChangeArrowheads="1"/>
          </p:cNvSpPr>
          <p:nvPr>
            <p:ph idx="1"/>
          </p:nvPr>
        </p:nvSpPr>
        <p:spPr>
          <a:xfrm>
            <a:off x="1320800" y="2438400"/>
            <a:ext cx="10464800" cy="6654800"/>
          </a:xfrm>
        </p:spPr>
        <p:txBody>
          <a:bodyPr/>
          <a:lstStyle/>
          <a:p>
            <a:pPr eaLnBrk="1" hangingPunct="1">
              <a:spcBef>
                <a:spcPts val="600"/>
              </a:spcBef>
              <a:spcAft>
                <a:spcPts val="600"/>
              </a:spcAft>
              <a:buFont typeface="Gill Sans" charset="0"/>
              <a:buChar char="•"/>
              <a:defRPr/>
            </a:pPr>
            <a:r>
              <a:rPr lang="en-US" sz="4800" dirty="0" smtClean="0">
                <a:sym typeface="Gill Sans" charset="0"/>
              </a:rPr>
              <a:t>Visit </a:t>
            </a:r>
            <a:r>
              <a:rPr lang="en-US" sz="4800" dirty="0">
                <a:sym typeface="Gill Sans" charset="0"/>
              </a:rPr>
              <a:t>the NH-DI website (nh-di.org) for more information, or just call us!</a:t>
            </a:r>
            <a:endParaRPr lang="en-US" altLang="ja-JP" sz="4800" dirty="0">
              <a:sym typeface="Gill Sans" charset="0"/>
            </a:endParaRPr>
          </a:p>
          <a:p>
            <a:pPr eaLnBrk="1" hangingPunct="1">
              <a:spcBef>
                <a:spcPts val="600"/>
              </a:spcBef>
              <a:spcAft>
                <a:spcPts val="600"/>
              </a:spcAft>
              <a:defRPr/>
            </a:pPr>
            <a:r>
              <a:rPr lang="en-US" sz="4800" dirty="0" smtClean="0">
                <a:sym typeface="Gill Sans" charset="0"/>
              </a:rPr>
              <a:t>Go to NH-DI’s workshop for new </a:t>
            </a:r>
            <a:r>
              <a:rPr lang="en-US" sz="4800" dirty="0">
                <a:sym typeface="Gill Sans" charset="0"/>
              </a:rPr>
              <a:t>Team </a:t>
            </a:r>
            <a:r>
              <a:rPr lang="en-US" sz="4800" dirty="0" smtClean="0">
                <a:sym typeface="Gill Sans" charset="0"/>
              </a:rPr>
              <a:t>Managers before you decide</a:t>
            </a:r>
            <a:endParaRPr lang="en-US" sz="4800" dirty="0">
              <a:sym typeface="Gill Sans" charset="0"/>
            </a:endParaRPr>
          </a:p>
          <a:p>
            <a:pPr eaLnBrk="1" hangingPunct="1">
              <a:spcBef>
                <a:spcPts val="600"/>
              </a:spcBef>
              <a:spcAft>
                <a:spcPts val="600"/>
              </a:spcAft>
              <a:buFont typeface="Gill Sans" charset="0"/>
              <a:buChar char="•"/>
              <a:defRPr/>
            </a:pPr>
            <a:r>
              <a:rPr lang="en-US" sz="4800" dirty="0" smtClean="0">
                <a:sym typeface="Gill Sans" charset="0"/>
              </a:rPr>
              <a:t>This is a job that you </a:t>
            </a:r>
            <a:r>
              <a:rPr lang="en-US" sz="4800" dirty="0">
                <a:sym typeface="Gill Sans" charset="0"/>
              </a:rPr>
              <a:t>can share </a:t>
            </a:r>
            <a:r>
              <a:rPr lang="en-US" sz="4800" dirty="0" smtClean="0">
                <a:sym typeface="Gill Sans" charset="0"/>
              </a:rPr>
              <a:t>with </a:t>
            </a:r>
            <a:r>
              <a:rPr lang="en-US" sz="4800" dirty="0">
                <a:sym typeface="Gill Sans" charset="0"/>
              </a:rPr>
              <a:t>other parents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632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56322">
                                            <p:txEl>
                                              <p:pRg st="0" end="0"/>
                                            </p:txEl>
                                          </p:spTgt>
                                        </p:tgtEl>
                                        <p:attrNameLst>
                                          <p:attrName>style.visibility</p:attrName>
                                        </p:attrNameLst>
                                      </p:cBhvr>
                                      <p:to>
                                        <p:strVal val="visible"/>
                                      </p:to>
                                    </p:set>
                                    <p:animEffect transition="in" filter="wipe(left)">
                                      <p:cBhvr>
                                        <p:cTn id="10" dur="500"/>
                                        <p:tgtEl>
                                          <p:spTgt spid="56322">
                                            <p:txEl>
                                              <p:pRg st="0" end="0"/>
                                            </p:txEl>
                                          </p:spTgt>
                                        </p:tgtEl>
                                      </p:cBhvr>
                                    </p:animEffect>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6322">
                                            <p:txEl>
                                              <p:pRg st="1" end="1"/>
                                            </p:txEl>
                                          </p:spTgt>
                                        </p:tgtEl>
                                        <p:attrNameLst>
                                          <p:attrName>style.visibility</p:attrName>
                                        </p:attrNameLst>
                                      </p:cBhvr>
                                      <p:to>
                                        <p:strVal val="visible"/>
                                      </p:to>
                                    </p:set>
                                    <p:animEffect transition="in" filter="wipe(left)">
                                      <p:cBhvr>
                                        <p:cTn id="14" dur="500"/>
                                        <p:tgtEl>
                                          <p:spTgt spid="56322">
                                            <p:txEl>
                                              <p:pRg st="1" end="1"/>
                                            </p:txEl>
                                          </p:spTgt>
                                        </p:tgtEl>
                                      </p:cBhvr>
                                    </p:animEffect>
                                  </p:childTnLst>
                                </p:cTn>
                              </p:par>
                            </p:childTnLst>
                          </p:cTn>
                        </p:par>
                        <p:par>
                          <p:cTn id="15" fill="hold" nodeType="afterGroup">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6322">
                                            <p:txEl>
                                              <p:pRg st="2" end="2"/>
                                            </p:txEl>
                                          </p:spTgt>
                                        </p:tgtEl>
                                        <p:attrNameLst>
                                          <p:attrName>style.visibility</p:attrName>
                                        </p:attrNameLst>
                                      </p:cBhvr>
                                      <p:to>
                                        <p:strVal val="visible"/>
                                      </p:to>
                                    </p:set>
                                    <p:animEffect transition="in" filter="wipe(left)">
                                      <p:cBhvr>
                                        <p:cTn id="18" dur="500"/>
                                        <p:tgtEl>
                                          <p:spTgt spid="563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1" grpId="0" animBg="1" autoUpdateAnimBg="0"/>
      <p:bldP spid="56322" grpId="0" build="p" bldLvl="5" autoUpdateAnimBg="0" advAuto="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a:lstStyle/>
          <a:p>
            <a:pPr eaLnBrk="1" hangingPunct="1">
              <a:defRPr/>
            </a:pPr>
            <a:r>
              <a:rPr lang="en-US" sz="7200" dirty="0" smtClean="0"/>
              <a:t>Common Roadblocks</a:t>
            </a:r>
          </a:p>
        </p:txBody>
      </p:sp>
      <p:sp>
        <p:nvSpPr>
          <p:cNvPr id="56322" name="Rectangle 2"/>
          <p:cNvSpPr>
            <a:spLocks noGrp="1" noChangeArrowheads="1"/>
          </p:cNvSpPr>
          <p:nvPr>
            <p:ph idx="1"/>
          </p:nvPr>
        </p:nvSpPr>
        <p:spPr>
          <a:xfrm>
            <a:off x="1320800" y="2438400"/>
            <a:ext cx="10464800" cy="6654800"/>
          </a:xfrm>
        </p:spPr>
        <p:txBody>
          <a:bodyPr/>
          <a:lstStyle/>
          <a:p>
            <a:pPr eaLnBrk="1" hangingPunct="1">
              <a:spcBef>
                <a:spcPts val="600"/>
              </a:spcBef>
              <a:spcAft>
                <a:spcPts val="600"/>
              </a:spcAft>
              <a:buFont typeface="Gill Sans" charset="0"/>
              <a:buChar char="•"/>
              <a:defRPr/>
            </a:pPr>
            <a:r>
              <a:rPr lang="en-US" sz="4800" dirty="0" smtClean="0">
                <a:sym typeface="Gill Sans" charset="0"/>
              </a:rPr>
              <a:t>Caregiver for other young children who aren’t on the team</a:t>
            </a:r>
          </a:p>
          <a:p>
            <a:pPr eaLnBrk="1" hangingPunct="1">
              <a:spcBef>
                <a:spcPts val="600"/>
              </a:spcBef>
              <a:spcAft>
                <a:spcPts val="600"/>
              </a:spcAft>
              <a:buFont typeface="Gill Sans" charset="0"/>
              <a:buChar char="•"/>
              <a:defRPr/>
            </a:pPr>
            <a:r>
              <a:rPr lang="en-US" sz="4800" dirty="0" smtClean="0">
                <a:sym typeface="Gill Sans" charset="0"/>
              </a:rPr>
              <a:t>Full-time job makes it impossible to meet after school</a:t>
            </a:r>
          </a:p>
          <a:p>
            <a:pPr eaLnBrk="1" hangingPunct="1">
              <a:spcBef>
                <a:spcPts val="600"/>
              </a:spcBef>
              <a:spcAft>
                <a:spcPts val="600"/>
              </a:spcAft>
              <a:buFont typeface="Gill Sans" charset="0"/>
              <a:buChar char="•"/>
              <a:defRPr/>
            </a:pPr>
            <a:r>
              <a:rPr lang="en-US" sz="4800" dirty="0" smtClean="0">
                <a:sym typeface="Gill Sans" charset="0"/>
              </a:rPr>
              <a:t>Wouldn’t know where to begin!</a:t>
            </a:r>
          </a:p>
          <a:p>
            <a:pPr eaLnBrk="1" hangingPunct="1">
              <a:spcBef>
                <a:spcPts val="600"/>
              </a:spcBef>
              <a:spcAft>
                <a:spcPts val="600"/>
              </a:spcAft>
              <a:buFont typeface="Gill Sans" charset="0"/>
              <a:buChar char="•"/>
              <a:defRPr/>
            </a:pPr>
            <a:r>
              <a:rPr lang="en-US" sz="4800" dirty="0" smtClean="0">
                <a:sym typeface="Gill Sans" charset="0"/>
              </a:rPr>
              <a:t>Not enough free time for this</a:t>
            </a:r>
            <a:endParaRPr lang="en-US" sz="4800" dirty="0">
              <a:sym typeface="Gill San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632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56322">
                                            <p:txEl>
                                              <p:pRg st="0" end="0"/>
                                            </p:txEl>
                                          </p:spTgt>
                                        </p:tgtEl>
                                        <p:attrNameLst>
                                          <p:attrName>style.visibility</p:attrName>
                                        </p:attrNameLst>
                                      </p:cBhvr>
                                      <p:to>
                                        <p:strVal val="visible"/>
                                      </p:to>
                                    </p:set>
                                    <p:animEffect transition="in" filter="wipe(left)">
                                      <p:cBhvr>
                                        <p:cTn id="10" dur="500"/>
                                        <p:tgtEl>
                                          <p:spTgt spid="56322">
                                            <p:txEl>
                                              <p:pRg st="0" end="0"/>
                                            </p:txEl>
                                          </p:spTgt>
                                        </p:tgtEl>
                                      </p:cBhvr>
                                    </p:animEffect>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6322">
                                            <p:txEl>
                                              <p:pRg st="1" end="1"/>
                                            </p:txEl>
                                          </p:spTgt>
                                        </p:tgtEl>
                                        <p:attrNameLst>
                                          <p:attrName>style.visibility</p:attrName>
                                        </p:attrNameLst>
                                      </p:cBhvr>
                                      <p:to>
                                        <p:strVal val="visible"/>
                                      </p:to>
                                    </p:set>
                                    <p:animEffect transition="in" filter="wipe(left)">
                                      <p:cBhvr>
                                        <p:cTn id="14" dur="500"/>
                                        <p:tgtEl>
                                          <p:spTgt spid="56322">
                                            <p:txEl>
                                              <p:pRg st="1" end="1"/>
                                            </p:txEl>
                                          </p:spTgt>
                                        </p:tgtEl>
                                      </p:cBhvr>
                                    </p:animEffect>
                                  </p:childTnLst>
                                </p:cTn>
                              </p:par>
                            </p:childTnLst>
                          </p:cTn>
                        </p:par>
                        <p:par>
                          <p:cTn id="15" fill="hold" nodeType="afterGroup">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6322">
                                            <p:txEl>
                                              <p:pRg st="2" end="2"/>
                                            </p:txEl>
                                          </p:spTgt>
                                        </p:tgtEl>
                                        <p:attrNameLst>
                                          <p:attrName>style.visibility</p:attrName>
                                        </p:attrNameLst>
                                      </p:cBhvr>
                                      <p:to>
                                        <p:strVal val="visible"/>
                                      </p:to>
                                    </p:set>
                                    <p:animEffect transition="in" filter="wipe(left)">
                                      <p:cBhvr>
                                        <p:cTn id="18" dur="500"/>
                                        <p:tgtEl>
                                          <p:spTgt spid="56322">
                                            <p:txEl>
                                              <p:pRg st="2" end="2"/>
                                            </p:txEl>
                                          </p:spTgt>
                                        </p:tgtEl>
                                      </p:cBhvr>
                                    </p:animEffect>
                                  </p:childTnLst>
                                </p:cTn>
                              </p:par>
                            </p:childTnLst>
                          </p:cTn>
                        </p:par>
                        <p:par>
                          <p:cTn id="19" fill="hold" nodeType="afterGroup">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6322">
                                            <p:txEl>
                                              <p:pRg st="3" end="3"/>
                                            </p:txEl>
                                          </p:spTgt>
                                        </p:tgtEl>
                                        <p:attrNameLst>
                                          <p:attrName>style.visibility</p:attrName>
                                        </p:attrNameLst>
                                      </p:cBhvr>
                                      <p:to>
                                        <p:strVal val="visible"/>
                                      </p:to>
                                    </p:set>
                                    <p:animEffect transition="in" filter="wipe(left)">
                                      <p:cBhvr>
                                        <p:cTn id="22" dur="500"/>
                                        <p:tgtEl>
                                          <p:spTgt spid="563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1" grpId="0" animBg="1" autoUpdateAnimBg="0"/>
      <p:bldP spid="56322" grpId="0" build="p" bldLvl="5" autoUpdateAnimBg="0" advAuto="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a:lstStyle/>
          <a:p>
            <a:pPr eaLnBrk="1" hangingPunct="1">
              <a:defRPr/>
            </a:pPr>
            <a:r>
              <a:rPr lang="en-US" sz="6600" dirty="0" smtClean="0"/>
              <a:t>If You Can’t Manage a Team…</a:t>
            </a:r>
          </a:p>
        </p:txBody>
      </p:sp>
      <p:sp>
        <p:nvSpPr>
          <p:cNvPr id="56322" name="Rectangle 2"/>
          <p:cNvSpPr>
            <a:spLocks noGrp="1" noChangeArrowheads="1"/>
          </p:cNvSpPr>
          <p:nvPr>
            <p:ph idx="1"/>
          </p:nvPr>
        </p:nvSpPr>
        <p:spPr>
          <a:xfrm>
            <a:off x="711200" y="2438400"/>
            <a:ext cx="11582400" cy="6654800"/>
          </a:xfrm>
        </p:spPr>
        <p:txBody>
          <a:bodyPr/>
          <a:lstStyle/>
          <a:p>
            <a:pPr marL="266700" indent="0" eaLnBrk="1" hangingPunct="1">
              <a:spcBef>
                <a:spcPts val="600"/>
              </a:spcBef>
              <a:spcAft>
                <a:spcPts val="600"/>
              </a:spcAft>
              <a:buFont typeface="Palatino" charset="0"/>
              <a:buNone/>
              <a:defRPr/>
            </a:pPr>
            <a:r>
              <a:rPr lang="en-US" sz="4400" dirty="0" smtClean="0">
                <a:sym typeface="Gill Sans" charset="0"/>
              </a:rPr>
              <a:t>Help NH-DI run local DI tournaments</a:t>
            </a:r>
          </a:p>
          <a:p>
            <a:pPr lvl="1" eaLnBrk="1" hangingPunct="1">
              <a:spcBef>
                <a:spcPts val="600"/>
              </a:spcBef>
              <a:spcAft>
                <a:spcPts val="600"/>
              </a:spcAft>
              <a:buFont typeface="Gill Sans" charset="0"/>
              <a:buChar char="•"/>
              <a:defRPr/>
            </a:pPr>
            <a:r>
              <a:rPr lang="en-US" sz="4400" dirty="0" smtClean="0">
                <a:sym typeface="Gill Sans" charset="0"/>
              </a:rPr>
              <a:t>Tournament officials (Appraisers) </a:t>
            </a:r>
          </a:p>
          <a:p>
            <a:pPr lvl="1" eaLnBrk="1" hangingPunct="1">
              <a:spcBef>
                <a:spcPts val="600"/>
              </a:spcBef>
              <a:spcAft>
                <a:spcPts val="600"/>
              </a:spcAft>
              <a:buFont typeface="Gill Sans" charset="0"/>
              <a:buChar char="•"/>
              <a:defRPr/>
            </a:pPr>
            <a:r>
              <a:rPr lang="en-US" sz="4400" dirty="0" smtClean="0">
                <a:sym typeface="Gill Sans" charset="0"/>
              </a:rPr>
              <a:t>Volunteers (concessions, information)</a:t>
            </a:r>
          </a:p>
          <a:p>
            <a:pPr marL="266700" indent="0" eaLnBrk="1" hangingPunct="1">
              <a:spcBef>
                <a:spcPts val="600"/>
              </a:spcBef>
              <a:spcAft>
                <a:spcPts val="600"/>
              </a:spcAft>
              <a:buFont typeface="Palatino" charset="0"/>
              <a:buNone/>
              <a:defRPr/>
            </a:pPr>
            <a:r>
              <a:rPr lang="en-US" sz="4400" dirty="0" smtClean="0">
                <a:sym typeface="Gill Sans" charset="0"/>
              </a:rPr>
              <a:t>Help your child’s Team Manager!</a:t>
            </a:r>
          </a:p>
          <a:p>
            <a:pPr lvl="1" eaLnBrk="1" hangingPunct="1">
              <a:spcBef>
                <a:spcPts val="600"/>
              </a:spcBef>
              <a:spcAft>
                <a:spcPts val="600"/>
              </a:spcAft>
              <a:defRPr/>
            </a:pPr>
            <a:r>
              <a:rPr lang="en-US" sz="4400" dirty="0" smtClean="0">
                <a:sym typeface="Gill Sans" charset="0"/>
              </a:rPr>
              <a:t>Provide transportation or a place to meet</a:t>
            </a:r>
          </a:p>
          <a:p>
            <a:pPr lvl="1" eaLnBrk="1" hangingPunct="1">
              <a:spcBef>
                <a:spcPts val="600"/>
              </a:spcBef>
              <a:spcAft>
                <a:spcPts val="600"/>
              </a:spcAft>
              <a:defRPr/>
            </a:pPr>
            <a:r>
              <a:rPr lang="en-US" sz="4400" dirty="0" smtClean="0">
                <a:sym typeface="Gill Sans" charset="0"/>
              </a:rPr>
              <a:t>Bring snacks for the team</a:t>
            </a:r>
          </a:p>
          <a:p>
            <a:pPr lvl="1" eaLnBrk="1" hangingPunct="1">
              <a:spcBef>
                <a:spcPts val="600"/>
              </a:spcBef>
              <a:spcAft>
                <a:spcPts val="600"/>
              </a:spcAft>
              <a:defRPr/>
            </a:pPr>
            <a:r>
              <a:rPr lang="en-US" sz="4400" dirty="0" smtClean="0">
                <a:sym typeface="Gill Sans" charset="0"/>
              </a:rPr>
              <a:t>Families could take turns at providing an extra pair of hands at meetings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632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56322">
                                            <p:txEl>
                                              <p:pRg st="0" end="0"/>
                                            </p:txEl>
                                          </p:spTgt>
                                        </p:tgtEl>
                                        <p:attrNameLst>
                                          <p:attrName>style.visibility</p:attrName>
                                        </p:attrNameLst>
                                      </p:cBhvr>
                                      <p:to>
                                        <p:strVal val="visible"/>
                                      </p:to>
                                    </p:set>
                                    <p:animEffect transition="in" filter="wipe(left)">
                                      <p:cBhvr>
                                        <p:cTn id="10" dur="500"/>
                                        <p:tgtEl>
                                          <p:spTgt spid="56322">
                                            <p:txEl>
                                              <p:pRg st="0" end="0"/>
                                            </p:txEl>
                                          </p:spTgt>
                                        </p:tgtEl>
                                      </p:cBhvr>
                                    </p:animEffect>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6322">
                                            <p:txEl>
                                              <p:pRg st="1" end="1"/>
                                            </p:txEl>
                                          </p:spTgt>
                                        </p:tgtEl>
                                        <p:attrNameLst>
                                          <p:attrName>style.visibility</p:attrName>
                                        </p:attrNameLst>
                                      </p:cBhvr>
                                      <p:to>
                                        <p:strVal val="visible"/>
                                      </p:to>
                                    </p:set>
                                    <p:animEffect transition="in" filter="wipe(left)">
                                      <p:cBhvr>
                                        <p:cTn id="14" dur="500"/>
                                        <p:tgtEl>
                                          <p:spTgt spid="56322">
                                            <p:txEl>
                                              <p:pRg st="1" end="1"/>
                                            </p:txEl>
                                          </p:spTgt>
                                        </p:tgtEl>
                                      </p:cBhvr>
                                    </p:animEffect>
                                  </p:childTnLst>
                                </p:cTn>
                              </p:par>
                            </p:childTnLst>
                          </p:cTn>
                        </p:par>
                        <p:par>
                          <p:cTn id="15" fill="hold" nodeType="afterGroup">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6322">
                                            <p:txEl>
                                              <p:pRg st="2" end="2"/>
                                            </p:txEl>
                                          </p:spTgt>
                                        </p:tgtEl>
                                        <p:attrNameLst>
                                          <p:attrName>style.visibility</p:attrName>
                                        </p:attrNameLst>
                                      </p:cBhvr>
                                      <p:to>
                                        <p:strVal val="visible"/>
                                      </p:to>
                                    </p:set>
                                    <p:animEffect transition="in" filter="wipe(left)">
                                      <p:cBhvr>
                                        <p:cTn id="18" dur="500"/>
                                        <p:tgtEl>
                                          <p:spTgt spid="56322">
                                            <p:txEl>
                                              <p:pRg st="2" end="2"/>
                                            </p:txEl>
                                          </p:spTgt>
                                        </p:tgtEl>
                                      </p:cBhvr>
                                    </p:animEffect>
                                  </p:childTnLst>
                                </p:cTn>
                              </p:par>
                            </p:childTnLst>
                          </p:cTn>
                        </p:par>
                        <p:par>
                          <p:cTn id="19" fill="hold" nodeType="afterGroup">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6322">
                                            <p:txEl>
                                              <p:pRg st="3" end="3"/>
                                            </p:txEl>
                                          </p:spTgt>
                                        </p:tgtEl>
                                        <p:attrNameLst>
                                          <p:attrName>style.visibility</p:attrName>
                                        </p:attrNameLst>
                                      </p:cBhvr>
                                      <p:to>
                                        <p:strVal val="visible"/>
                                      </p:to>
                                    </p:set>
                                    <p:animEffect transition="in" filter="wipe(left)">
                                      <p:cBhvr>
                                        <p:cTn id="22" dur="500"/>
                                        <p:tgtEl>
                                          <p:spTgt spid="56322">
                                            <p:txEl>
                                              <p:pRg st="3" end="3"/>
                                            </p:txEl>
                                          </p:spTgt>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56322">
                                            <p:txEl>
                                              <p:pRg st="4" end="4"/>
                                            </p:txEl>
                                          </p:spTgt>
                                        </p:tgtEl>
                                        <p:attrNameLst>
                                          <p:attrName>style.visibility</p:attrName>
                                        </p:attrNameLst>
                                      </p:cBhvr>
                                      <p:to>
                                        <p:strVal val="visible"/>
                                      </p:to>
                                    </p:set>
                                    <p:animEffect transition="in" filter="wipe(left)">
                                      <p:cBhvr>
                                        <p:cTn id="26" dur="500"/>
                                        <p:tgtEl>
                                          <p:spTgt spid="56322">
                                            <p:txEl>
                                              <p:pRg st="4" end="4"/>
                                            </p:txEl>
                                          </p:spTgt>
                                        </p:tgtEl>
                                      </p:cBhvr>
                                    </p:animEffect>
                                  </p:childTnLst>
                                </p:cTn>
                              </p:par>
                            </p:childTnLst>
                          </p:cTn>
                        </p:par>
                        <p:par>
                          <p:cTn id="27" fill="hold" nodeType="afterGroup">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56322">
                                            <p:txEl>
                                              <p:pRg st="5" end="5"/>
                                            </p:txEl>
                                          </p:spTgt>
                                        </p:tgtEl>
                                        <p:attrNameLst>
                                          <p:attrName>style.visibility</p:attrName>
                                        </p:attrNameLst>
                                      </p:cBhvr>
                                      <p:to>
                                        <p:strVal val="visible"/>
                                      </p:to>
                                    </p:set>
                                    <p:animEffect transition="in" filter="wipe(left)">
                                      <p:cBhvr>
                                        <p:cTn id="30" dur="500"/>
                                        <p:tgtEl>
                                          <p:spTgt spid="56322">
                                            <p:txEl>
                                              <p:pRg st="5" end="5"/>
                                            </p:txEl>
                                          </p:spTgt>
                                        </p:tgtEl>
                                      </p:cBhvr>
                                    </p:animEffect>
                                  </p:childTnLst>
                                </p:cTn>
                              </p:par>
                            </p:childTnLst>
                          </p:cTn>
                        </p:par>
                        <p:par>
                          <p:cTn id="31" fill="hold" nodeType="afterGroup">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56322">
                                            <p:txEl>
                                              <p:pRg st="6" end="6"/>
                                            </p:txEl>
                                          </p:spTgt>
                                        </p:tgtEl>
                                        <p:attrNameLst>
                                          <p:attrName>style.visibility</p:attrName>
                                        </p:attrNameLst>
                                      </p:cBhvr>
                                      <p:to>
                                        <p:strVal val="visible"/>
                                      </p:to>
                                    </p:set>
                                    <p:animEffect transition="in" filter="wipe(left)">
                                      <p:cBhvr>
                                        <p:cTn id="34" dur="500"/>
                                        <p:tgtEl>
                                          <p:spTgt spid="563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1" grpId="0" animBg="1" autoUpdateAnimBg="0"/>
      <p:bldP spid="56322" grpId="0" build="p" bldLvl="5" autoUpdateAnimBg="0" advAuto="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215900" y="355600"/>
            <a:ext cx="12560300" cy="1905000"/>
          </a:xfrm>
          <a:solidFill>
            <a:srgbClr val="2E6FFD"/>
          </a:solidFill>
        </p:spPr>
        <p:txBody>
          <a:bodyPr/>
          <a:lstStyle/>
          <a:p>
            <a:pPr eaLnBrk="1" hangingPunct="1">
              <a:defRPr/>
            </a:pPr>
            <a:r>
              <a:rPr lang="en-US" smtClean="0"/>
              <a:t>Q&amp;A</a:t>
            </a:r>
          </a:p>
        </p:txBody>
      </p:sp>
      <p:pic>
        <p:nvPicPr>
          <p:cNvPr id="583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7950" y="2466975"/>
            <a:ext cx="10236200" cy="6824663"/>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8369"/>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nodeType="afterEffect">
                                  <p:stCondLst>
                                    <p:cond delay="0"/>
                                  </p:stCondLst>
                                  <p:childTnLst>
                                    <p:set>
                                      <p:cBhvr>
                                        <p:cTn id="9" dur="1" fill="hold">
                                          <p:stCondLst>
                                            <p:cond delay="499"/>
                                          </p:stCondLst>
                                        </p:cTn>
                                        <p:tgtEl>
                                          <p:spTgt spid="58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9"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solidFill>
            <a:srgbClr val="FD9A00"/>
          </a:solidFill>
        </p:spPr>
        <p:txBody>
          <a:bodyPr/>
          <a:lstStyle/>
          <a:p>
            <a:pPr eaLnBrk="1" hangingPunct="1">
              <a:defRPr/>
            </a:pPr>
            <a:r>
              <a:rPr lang="en-US" smtClean="0"/>
              <a:t>Instant Challenge</a:t>
            </a:r>
          </a:p>
        </p:txBody>
      </p:sp>
      <p:sp>
        <p:nvSpPr>
          <p:cNvPr id="60418" name="Rectangle 2"/>
          <p:cNvSpPr>
            <a:spLocks/>
          </p:cNvSpPr>
          <p:nvPr/>
        </p:nvSpPr>
        <p:spPr bwMode="auto">
          <a:xfrm>
            <a:off x="215900" y="2222500"/>
            <a:ext cx="12560300" cy="660400"/>
          </a:xfrm>
          <a:prstGeom prst="rect">
            <a:avLst/>
          </a:prstGeom>
          <a:solidFill>
            <a:srgbClr val="FD9A00"/>
          </a:solidFill>
          <a:ln w="12700">
            <a:noFill/>
            <a:miter lim="800000"/>
            <a:headEnd/>
            <a:tailEnd/>
          </a:ln>
        </p:spPr>
        <p:txBody>
          <a:bodyPr lIns="0" tIns="0" rIns="0" bIns="0" anchor="ctr"/>
          <a:lstStyle/>
          <a:p>
            <a:r>
              <a:rPr lang="en-US" sz="3600" b="0">
                <a:solidFill>
                  <a:srgbClr val="FFFFFF"/>
                </a:solidFill>
                <a:ea typeface="MS PGothic" pitchFamily="34" charset="-128"/>
              </a:rPr>
              <a:t>With Kids and Adults</a:t>
            </a:r>
          </a:p>
        </p:txBody>
      </p:sp>
      <p:pic>
        <p:nvPicPr>
          <p:cNvPr id="604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0050" y="3055938"/>
            <a:ext cx="9652000" cy="6434137"/>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60417"/>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grpId="0" nodeType="afterEffect">
                                  <p:stCondLst>
                                    <p:cond delay="0"/>
                                  </p:stCondLst>
                                  <p:childTnLst>
                                    <p:set>
                                      <p:cBhvr>
                                        <p:cTn id="9" dur="1" fill="hold">
                                          <p:stCondLst>
                                            <p:cond delay="499"/>
                                          </p:stCondLst>
                                        </p:cTn>
                                        <p:tgtEl>
                                          <p:spTgt spid="60418"/>
                                        </p:tgtEl>
                                        <p:attrNameLst>
                                          <p:attrName>style.visibility</p:attrName>
                                        </p:attrNameLst>
                                      </p:cBhvr>
                                      <p:to>
                                        <p:strVal val="visible"/>
                                      </p:to>
                                    </p:set>
                                  </p:childTnLst>
                                </p:cTn>
                              </p:par>
                            </p:childTnLst>
                          </p:cTn>
                        </p:par>
                        <p:par>
                          <p:cTn id="10" fill="hold" nodeType="afterGroup">
                            <p:stCondLst>
                              <p:cond delay="1000"/>
                            </p:stCondLst>
                            <p:childTnLst>
                              <p:par>
                                <p:cTn id="11" presetID="168" presetClass="entr" presetSubtype="0" fill="hold" nodeType="afterEffect">
                                  <p:stCondLst>
                                    <p:cond delay="0"/>
                                  </p:stCondLst>
                                  <p:childTnLst>
                                    <p:set>
                                      <p:cBhvr>
                                        <p:cTn id="12" dur="1" fill="hold">
                                          <p:stCondLst>
                                            <p:cond delay="499"/>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7" grpId="0" animBg="1" autoUpdateAnimBg="0"/>
      <p:bldP spid="60418"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p:txBody>
          <a:bodyPr/>
          <a:lstStyle/>
          <a:p>
            <a:pPr eaLnBrk="1" hangingPunct="1">
              <a:defRPr/>
            </a:pPr>
            <a:r>
              <a:rPr lang="en-US" dirty="0" smtClean="0"/>
              <a:t>Destination Imagination</a:t>
            </a:r>
            <a:endParaRPr lang="en-US" sz="3600" baseline="30000" dirty="0" smtClean="0"/>
          </a:p>
        </p:txBody>
      </p:sp>
      <p:sp>
        <p:nvSpPr>
          <p:cNvPr id="54274" name="Rectangle 2"/>
          <p:cNvSpPr>
            <a:spLocks/>
          </p:cNvSpPr>
          <p:nvPr/>
        </p:nvSpPr>
        <p:spPr bwMode="auto">
          <a:xfrm>
            <a:off x="939800" y="2667000"/>
            <a:ext cx="11201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spcAft>
                <a:spcPts val="600"/>
              </a:spcAft>
              <a:defRPr/>
            </a:pPr>
            <a:r>
              <a:rPr lang="en-US" sz="4400" b="0" dirty="0">
                <a:solidFill>
                  <a:schemeClr val="tx1"/>
                </a:solidFill>
                <a:latin typeface="Palatino" charset="0"/>
                <a:ea typeface="MS PGothic" pitchFamily="34" charset="-128"/>
              </a:rPr>
              <a:t>World</a:t>
            </a:r>
            <a:r>
              <a:rPr lang="en-US" altLang="en-US" sz="4400" b="0" dirty="0">
                <a:solidFill>
                  <a:schemeClr val="tx1"/>
                </a:solidFill>
                <a:latin typeface="Palatino" charset="0"/>
                <a:ea typeface="MS PGothic" pitchFamily="34" charset="-128"/>
              </a:rPr>
              <a:t>’</a:t>
            </a:r>
            <a:r>
              <a:rPr lang="en-US" sz="4400" b="0" dirty="0">
                <a:solidFill>
                  <a:schemeClr val="tx1"/>
                </a:solidFill>
                <a:latin typeface="Palatino" charset="0"/>
                <a:ea typeface="MS PGothic" pitchFamily="34" charset="-128"/>
              </a:rPr>
              <a:t>s largest organization devoted to turning students into world-class innovators</a:t>
            </a:r>
          </a:p>
          <a:p>
            <a:pPr marL="571500" indent="-571500" algn="l">
              <a:spcBef>
                <a:spcPts val="600"/>
              </a:spcBef>
              <a:spcAft>
                <a:spcPts val="600"/>
              </a:spcAft>
              <a:buFont typeface="Arial" pitchFamily="34" charset="0"/>
              <a:buChar char="•"/>
              <a:defRPr/>
            </a:pPr>
            <a:r>
              <a:rPr lang="en-US" sz="4400" b="0" dirty="0">
                <a:solidFill>
                  <a:schemeClr val="tx1"/>
                </a:solidFill>
                <a:latin typeface="Palatino" charset="0"/>
                <a:ea typeface="MS PGothic" pitchFamily="34" charset="-128"/>
              </a:rPr>
              <a:t>Team-based creativity education program with participants from over 30 countries</a:t>
            </a:r>
          </a:p>
          <a:p>
            <a:pPr marL="571500" indent="-571500" algn="l">
              <a:spcBef>
                <a:spcPts val="600"/>
              </a:spcBef>
              <a:spcAft>
                <a:spcPts val="600"/>
              </a:spcAft>
              <a:buFont typeface="Arial" pitchFamily="34" charset="0"/>
              <a:buChar char="•"/>
              <a:defRPr/>
            </a:pPr>
            <a:r>
              <a:rPr lang="en-US" sz="4400" b="0" dirty="0">
                <a:solidFill>
                  <a:schemeClr val="tx1"/>
                </a:solidFill>
                <a:latin typeface="Palatino" charset="0"/>
                <a:ea typeface="MS PGothic" pitchFamily="34" charset="-128"/>
              </a:rPr>
              <a:t>Programs for students of all ages from kindergarten through college</a:t>
            </a:r>
          </a:p>
          <a:p>
            <a:pPr marL="571500" indent="-571500" algn="l">
              <a:spcBef>
                <a:spcPts val="600"/>
              </a:spcBef>
              <a:spcAft>
                <a:spcPts val="600"/>
              </a:spcAft>
              <a:buFont typeface="Arial" pitchFamily="34" charset="0"/>
              <a:buChar char="•"/>
              <a:defRPr/>
            </a:pPr>
            <a:r>
              <a:rPr lang="en-US" sz="4400" b="0" dirty="0">
                <a:solidFill>
                  <a:schemeClr val="tx1"/>
                </a:solidFill>
                <a:latin typeface="Palatino" charset="0"/>
                <a:ea typeface="MS PGothic" pitchFamily="34" charset="-128"/>
              </a:rPr>
              <a:t>More than 1.5 million alumni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4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solidFill>
            <a:srgbClr val="FD9A00"/>
          </a:solidFill>
        </p:spPr>
        <p:txBody>
          <a:bodyPr/>
          <a:lstStyle/>
          <a:p>
            <a:pPr eaLnBrk="1" hangingPunct="1">
              <a:defRPr/>
            </a:pPr>
            <a:r>
              <a:rPr lang="en-US" smtClean="0"/>
              <a:t>Instant Challenge</a:t>
            </a:r>
          </a:p>
        </p:txBody>
      </p:sp>
      <p:sp>
        <p:nvSpPr>
          <p:cNvPr id="50178" name="Rectangle 2"/>
          <p:cNvSpPr>
            <a:spLocks/>
          </p:cNvSpPr>
          <p:nvPr/>
        </p:nvSpPr>
        <p:spPr bwMode="auto">
          <a:xfrm>
            <a:off x="863600" y="2819400"/>
            <a:ext cx="112776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600"/>
              </a:spcBef>
              <a:spcAft>
                <a:spcPts val="600"/>
              </a:spcAft>
              <a:defRPr/>
            </a:pPr>
            <a:r>
              <a:rPr lang="en-US" sz="3200" b="0" dirty="0">
                <a:solidFill>
                  <a:schemeClr val="bg2"/>
                </a:solidFill>
                <a:latin typeface="+mn-lt"/>
                <a:ea typeface="MS PGothic" charset="0"/>
                <a:cs typeface="MS PGothic" charset="0"/>
                <a:sym typeface="Gill Sans" charset="0"/>
              </a:rPr>
              <a:t>During the presentation to parents, we usually use Instant Challenges to entertain the kids in another room.</a:t>
            </a:r>
          </a:p>
          <a:p>
            <a:pPr algn="l">
              <a:spcBef>
                <a:spcPts val="600"/>
              </a:spcBef>
              <a:spcAft>
                <a:spcPts val="600"/>
              </a:spcAft>
              <a:defRPr/>
            </a:pPr>
            <a:r>
              <a:rPr lang="en-US" sz="3200" b="0" dirty="0">
                <a:solidFill>
                  <a:schemeClr val="bg2"/>
                </a:solidFill>
                <a:latin typeface="+mn-lt"/>
                <a:ea typeface="MS PGothic" charset="0"/>
                <a:cs typeface="MS PGothic" charset="0"/>
                <a:sym typeface="Gill Sans" charset="0"/>
              </a:rPr>
              <a:t>If time permits, we sometimes have a final Instant Challenge after the kids have returned. We ask parents to watch as their children work on the Instant Challenge.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01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0178"/>
                                        </p:tgtEl>
                                        <p:attrNameLst>
                                          <p:attrName>style.visibility</p:attrName>
                                        </p:attrNameLst>
                                      </p:cBhvr>
                                      <p:to>
                                        <p:strVal val="visible"/>
                                      </p:to>
                                    </p:set>
                                    <p:animEffect transition="in" filter="wipe(left)">
                                      <p:cBhvr>
                                        <p:cTn id="11"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animBg="1" autoUpdateAnimBg="0"/>
      <p:bldP spid="5017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0" y="2744788"/>
            <a:ext cx="10033000" cy="6688137"/>
          </a:xfrm>
          <a:prstGeom prst="rect">
            <a:avLst/>
          </a:prstGeom>
          <a:noFill/>
          <a:ln w="12700">
            <a:noFill/>
            <a:miter lim="800000"/>
            <a:headEnd/>
            <a:tailEnd/>
          </a:ln>
        </p:spPr>
      </p:pic>
      <p:sp>
        <p:nvSpPr>
          <p:cNvPr id="62466" name="Rectangle 2"/>
          <p:cNvSpPr>
            <a:spLocks noGrp="1" noChangeArrowheads="1"/>
          </p:cNvSpPr>
          <p:nvPr>
            <p:ph type="title"/>
          </p:nvPr>
        </p:nvSpPr>
        <p:spPr/>
        <p:txBody>
          <a:bodyPr/>
          <a:lstStyle/>
          <a:p>
            <a:pPr eaLnBrk="1" hangingPunct="1">
              <a:defRPr/>
            </a:pPr>
            <a:r>
              <a:rPr lang="en-US" smtClean="0"/>
              <a:t>THANK YOU!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nodeType="afterEffect">
                                  <p:stCondLst>
                                    <p:cond delay="0"/>
                                  </p:stCondLst>
                                  <p:childTnLst>
                                    <p:set>
                                      <p:cBhvr>
                                        <p:cTn id="6" dur="1" fill="hold">
                                          <p:stCondLst>
                                            <p:cond delay="499"/>
                                          </p:stCondLst>
                                        </p:cTn>
                                        <p:tgtEl>
                                          <p:spTgt spid="62465"/>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grpId="0" nodeType="afterEffect">
                                  <p:stCondLst>
                                    <p:cond delay="0"/>
                                  </p:stCondLst>
                                  <p:childTnLst>
                                    <p:set>
                                      <p:cBhvr>
                                        <p:cTn id="9" dur="1" fill="hold">
                                          <p:stCondLst>
                                            <p:cond delay="499"/>
                                          </p:stCondLst>
                                        </p:cTn>
                                        <p:tgtEl>
                                          <p:spTgt spid="62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800" y="228600"/>
            <a:ext cx="12573000" cy="1927225"/>
          </a:xfrm>
        </p:spPr>
        <p:txBody>
          <a:bodyPr/>
          <a:lstStyle/>
          <a:p>
            <a:pPr eaLnBrk="1" hangingPunct="1">
              <a:defRPr/>
            </a:pPr>
            <a:r>
              <a:rPr lang="en-US" sz="8000" b="1" dirty="0" smtClean="0"/>
              <a:t>The Creative Process</a:t>
            </a:r>
            <a:endParaRPr lang="en-US" sz="8000" dirty="0">
              <a:ea typeface="ＭＳ Ｐゴシック" pitchFamily="-109" charset="-128"/>
              <a:cs typeface="ＭＳ Ｐゴシック" pitchFamily="-109" charset="-128"/>
            </a:endParaRPr>
          </a:p>
        </p:txBody>
      </p:sp>
      <p:sp>
        <p:nvSpPr>
          <p:cNvPr id="3" name="Content Placeholder 2"/>
          <p:cNvSpPr>
            <a:spLocks noGrp="1"/>
          </p:cNvSpPr>
          <p:nvPr>
            <p:ph idx="4294967295"/>
          </p:nvPr>
        </p:nvSpPr>
        <p:spPr>
          <a:xfrm>
            <a:off x="1320800" y="2438400"/>
            <a:ext cx="6629400" cy="6096000"/>
          </a:xfrm>
        </p:spPr>
        <p:txBody>
          <a:bodyPr/>
          <a:lstStyle/>
          <a:p>
            <a:pPr marL="266700" indent="0">
              <a:spcBef>
                <a:spcPts val="500"/>
              </a:spcBef>
              <a:spcAft>
                <a:spcPts val="600"/>
              </a:spcAft>
              <a:buFont typeface="Palatino" charset="0"/>
              <a:buNone/>
              <a:defRPr/>
            </a:pPr>
            <a:r>
              <a:rPr lang="en-US" sz="4800" dirty="0" smtClean="0">
                <a:ea typeface="ＭＳ Ｐゴシック" charset="0"/>
                <a:cs typeface="ＭＳ Ｐゴシック" charset="0"/>
              </a:rPr>
              <a:t>Destination Imagination teaches the creative process from imagination to innovation.</a:t>
            </a:r>
            <a:endParaRPr lang="en-US" sz="4800" dirty="0">
              <a:ea typeface="ＭＳ Ｐゴシック" charset="0"/>
              <a:cs typeface="ＭＳ Ｐゴシック" charset="0"/>
            </a:endParaRPr>
          </a:p>
        </p:txBody>
      </p:sp>
      <p:sp>
        <p:nvSpPr>
          <p:cNvPr id="13316" name="Rectangle 5"/>
          <p:cNvSpPr txBox="1">
            <a:spLocks noGrp="1" noChangeArrowheads="1"/>
          </p:cNvSpPr>
          <p:nvPr/>
        </p:nvSpPr>
        <p:spPr bwMode="auto">
          <a:xfrm>
            <a:off x="701675" y="9128125"/>
            <a:ext cx="3529013" cy="650875"/>
          </a:xfrm>
          <a:prstGeom prst="rect">
            <a:avLst/>
          </a:prstGeom>
          <a:noFill/>
          <a:ln w="9525">
            <a:noFill/>
            <a:miter lim="800000"/>
            <a:headEnd/>
            <a:tailEnd/>
          </a:ln>
        </p:spPr>
        <p:txBody>
          <a:bodyPr lIns="130046" tIns="65023" rIns="130046" bIns="65023"/>
          <a:lstStyle/>
          <a:p>
            <a:r>
              <a:rPr lang="en-US" sz="1400" b="0">
                <a:solidFill>
                  <a:schemeClr val="bg1"/>
                </a:solidFill>
                <a:latin typeface="Arial Rounded MT Bold" pitchFamily="34" charset="0"/>
                <a:ea typeface="MS PGothic" pitchFamily="34" charset="-128"/>
              </a:rPr>
              <a:t>© 2009 Destination ImagiNation, Inc.</a:t>
            </a:r>
          </a:p>
        </p:txBody>
      </p:sp>
      <p:pic>
        <p:nvPicPr>
          <p:cNvPr id="13317" name="Picture 16" descr="http://idodi.smugmug.com/GlobalFinals2011/2011-Team-Challenges/Spinning-a-Tale/i-T5Xd3QN/0/X2/052811Spinningut2-X2.jpg">
            <a:hlinkClick r:id="" action="ppaction://noaction"/>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83600" y="2270125"/>
            <a:ext cx="40608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800" y="228600"/>
            <a:ext cx="12573000" cy="1927225"/>
          </a:xfrm>
        </p:spPr>
        <p:txBody>
          <a:bodyPr/>
          <a:lstStyle/>
          <a:p>
            <a:pPr eaLnBrk="1" hangingPunct="1">
              <a:defRPr/>
            </a:pPr>
            <a:r>
              <a:rPr lang="en-US" sz="6600" b="1" dirty="0" smtClean="0"/>
              <a:t>The Creative Process</a:t>
            </a:r>
            <a:endParaRPr lang="en-US" sz="6600" dirty="0">
              <a:ea typeface="ＭＳ Ｐゴシック" pitchFamily="-109" charset="-128"/>
              <a:cs typeface="ＭＳ Ｐゴシック" pitchFamily="-109" charset="-128"/>
            </a:endParaRPr>
          </a:p>
        </p:txBody>
      </p:sp>
      <p:sp>
        <p:nvSpPr>
          <p:cNvPr id="3" name="Content Placeholder 2"/>
          <p:cNvSpPr>
            <a:spLocks noGrp="1"/>
          </p:cNvSpPr>
          <p:nvPr>
            <p:ph idx="4294967295"/>
          </p:nvPr>
        </p:nvSpPr>
        <p:spPr>
          <a:xfrm>
            <a:off x="5745163" y="2514600"/>
            <a:ext cx="7005637" cy="6248400"/>
          </a:xfrm>
        </p:spPr>
        <p:txBody>
          <a:bodyPr/>
          <a:lstStyle/>
          <a:p>
            <a:pPr>
              <a:spcBef>
                <a:spcPts val="500"/>
              </a:spcBef>
              <a:spcAft>
                <a:spcPts val="600"/>
              </a:spcAft>
              <a:defRPr/>
            </a:pPr>
            <a:r>
              <a:rPr lang="en-US" sz="4400" dirty="0" smtClean="0">
                <a:ea typeface="MS PGothic" pitchFamily="34" charset="-128"/>
              </a:rPr>
              <a:t>Research has shown that creativity is something that students can learn</a:t>
            </a:r>
          </a:p>
          <a:p>
            <a:pPr>
              <a:spcBef>
                <a:spcPts val="500"/>
              </a:spcBef>
              <a:spcAft>
                <a:spcPts val="600"/>
              </a:spcAft>
              <a:defRPr/>
            </a:pPr>
            <a:r>
              <a:rPr lang="en-US" sz="4000" dirty="0" smtClean="0">
                <a:ea typeface="MS PGothic" pitchFamily="34" charset="-128"/>
              </a:rPr>
              <a:t>Creativity </a:t>
            </a:r>
            <a:r>
              <a:rPr lang="en-US" sz="4000" dirty="0">
                <a:ea typeface="MS PGothic" pitchFamily="34" charset="-128"/>
              </a:rPr>
              <a:t>is an important key to </a:t>
            </a:r>
            <a:r>
              <a:rPr lang="en-US" sz="4000" dirty="0" smtClean="0">
                <a:ea typeface="MS PGothic" pitchFamily="34" charset="-128"/>
              </a:rPr>
              <a:t>future success</a:t>
            </a:r>
          </a:p>
          <a:p>
            <a:pPr>
              <a:spcBef>
                <a:spcPts val="500"/>
              </a:spcBef>
              <a:spcAft>
                <a:spcPts val="600"/>
              </a:spcAft>
              <a:defRPr/>
            </a:pPr>
            <a:r>
              <a:rPr lang="en-US" sz="4000" dirty="0" smtClean="0">
                <a:ea typeface="MS PGothic" pitchFamily="34" charset="-128"/>
              </a:rPr>
              <a:t>Creativity leads to Innovation</a:t>
            </a:r>
            <a:endParaRPr lang="en-US" sz="4000" dirty="0">
              <a:ea typeface="MS PGothic" pitchFamily="34" charset="-128"/>
            </a:endParaRPr>
          </a:p>
          <a:p>
            <a:pPr>
              <a:spcBef>
                <a:spcPts val="500"/>
              </a:spcBef>
              <a:spcAft>
                <a:spcPts val="600"/>
              </a:spcAft>
              <a:defRPr/>
            </a:pPr>
            <a:endParaRPr lang="en-US" sz="4000" dirty="0" smtClean="0">
              <a:ea typeface="MS PGothic" pitchFamily="34" charset="-128"/>
            </a:endParaRPr>
          </a:p>
        </p:txBody>
      </p:sp>
      <p:sp>
        <p:nvSpPr>
          <p:cNvPr id="16388" name="Rectangle 5"/>
          <p:cNvSpPr txBox="1">
            <a:spLocks noGrp="1" noChangeArrowheads="1"/>
          </p:cNvSpPr>
          <p:nvPr/>
        </p:nvSpPr>
        <p:spPr bwMode="auto">
          <a:xfrm>
            <a:off x="701675" y="9128125"/>
            <a:ext cx="3529013" cy="650875"/>
          </a:xfrm>
          <a:prstGeom prst="rect">
            <a:avLst/>
          </a:prstGeom>
          <a:noFill/>
          <a:ln w="9525">
            <a:noFill/>
            <a:miter lim="800000"/>
            <a:headEnd/>
            <a:tailEnd/>
          </a:ln>
        </p:spPr>
        <p:txBody>
          <a:bodyPr lIns="130046" tIns="65023" rIns="130046" bIns="65023"/>
          <a:lstStyle/>
          <a:p>
            <a:r>
              <a:rPr lang="en-US" sz="1400" b="0">
                <a:solidFill>
                  <a:schemeClr val="bg1"/>
                </a:solidFill>
                <a:latin typeface="Arial Rounded MT Bold" pitchFamily="34" charset="0"/>
                <a:ea typeface="MS PGothic" pitchFamily="34" charset="-128"/>
              </a:rPr>
              <a:t>© 2009 Destination ImagiNation, Inc.</a:t>
            </a:r>
          </a:p>
        </p:txBody>
      </p:sp>
      <p:pic>
        <p:nvPicPr>
          <p:cNvPr id="16389" name="Picture 4" descr="2boys_red_shirts.jpg"/>
          <p:cNvPicPr>
            <a:picLocks noChangeAspect="1"/>
          </p:cNvPicPr>
          <p:nvPr/>
        </p:nvPicPr>
        <p:blipFill>
          <a:blip r:embed="rId3"/>
          <a:srcRect/>
          <a:stretch>
            <a:fillRect/>
          </a:stretch>
        </p:blipFill>
        <p:spPr bwMode="auto">
          <a:xfrm>
            <a:off x="669925" y="2819400"/>
            <a:ext cx="5075238" cy="5075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800" y="228600"/>
            <a:ext cx="12573000" cy="1927225"/>
          </a:xfrm>
        </p:spPr>
        <p:txBody>
          <a:bodyPr/>
          <a:lstStyle/>
          <a:p>
            <a:pPr eaLnBrk="1" hangingPunct="1"/>
            <a:r>
              <a:rPr lang="en-US" sz="6600" b="1" smtClean="0"/>
              <a:t>DI Teaches…</a:t>
            </a:r>
            <a:endParaRPr lang="en-US" sz="6600" smtClean="0">
              <a:ea typeface="MS PGothic" pitchFamily="34" charset="-128"/>
            </a:endParaRPr>
          </a:p>
        </p:txBody>
      </p:sp>
      <p:sp>
        <p:nvSpPr>
          <p:cNvPr id="139268" name="Rectangle 5"/>
          <p:cNvSpPr txBox="1">
            <a:spLocks noGrp="1" noChangeArrowheads="1"/>
          </p:cNvSpPr>
          <p:nvPr/>
        </p:nvSpPr>
        <p:spPr bwMode="auto">
          <a:xfrm>
            <a:off x="701675" y="9128125"/>
            <a:ext cx="3529013" cy="650875"/>
          </a:xfrm>
          <a:prstGeom prst="rect">
            <a:avLst/>
          </a:prstGeom>
          <a:noFill/>
          <a:ln w="9525">
            <a:noFill/>
            <a:miter lim="800000"/>
            <a:headEnd/>
            <a:tailEnd/>
          </a:ln>
        </p:spPr>
        <p:txBody>
          <a:bodyPr lIns="130046" tIns="65023" rIns="130046" bIns="65023"/>
          <a:lstStyle/>
          <a:p>
            <a:r>
              <a:rPr lang="en-US" sz="1400" b="0">
                <a:solidFill>
                  <a:schemeClr val="bg1"/>
                </a:solidFill>
                <a:latin typeface="Arial Rounded MT Bold" pitchFamily="34" charset="0"/>
                <a:ea typeface="MS PGothic" pitchFamily="34" charset="-128"/>
              </a:rPr>
              <a:t>© 2009 Destination ImagiNation, Inc.</a:t>
            </a:r>
          </a:p>
        </p:txBody>
      </p:sp>
      <p:pic>
        <p:nvPicPr>
          <p:cNvPr id="139270" name="Picture 14" descr="http://idodi.smugmug.com/Global-Finals-2010/Photo-Booth/Photo-Booth-Friday/29photoboothcc306/888799473_EAWBk-L.jpg">
            <a:hlinkClick r:id="" action="ppaction://noaction"/>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600" y="2286000"/>
            <a:ext cx="5083175" cy="6934200"/>
          </a:xfrm>
          <a:prstGeom prst="rect">
            <a:avLst/>
          </a:prstGeom>
          <a:noFill/>
          <a:ln w="9525">
            <a:noFill/>
            <a:miter lim="800000"/>
            <a:headEnd/>
            <a:tailEnd/>
          </a:ln>
        </p:spPr>
      </p:pic>
      <p:sp>
        <p:nvSpPr>
          <p:cNvPr id="139271" name="TextBox 2"/>
          <p:cNvSpPr txBox="1">
            <a:spLocks noChangeArrowheads="1"/>
          </p:cNvSpPr>
          <p:nvPr/>
        </p:nvSpPr>
        <p:spPr bwMode="auto">
          <a:xfrm>
            <a:off x="6121400" y="2336780"/>
            <a:ext cx="6465888" cy="6832640"/>
          </a:xfrm>
          <a:prstGeom prst="rect">
            <a:avLst/>
          </a:prstGeom>
          <a:noFill/>
          <a:ln w="9525">
            <a:noFill/>
            <a:miter lim="800000"/>
            <a:headEnd/>
            <a:tailEnd/>
          </a:ln>
        </p:spPr>
        <p:txBody>
          <a:bodyPr>
            <a:spAutoFit/>
          </a:bodyPr>
          <a:lstStyle/>
          <a:p>
            <a:pPr algn="l">
              <a:spcAft>
                <a:spcPts val="600"/>
              </a:spcAft>
            </a:pPr>
            <a:r>
              <a:rPr lang="en-US" sz="4400" b="0" dirty="0">
                <a:solidFill>
                  <a:schemeClr val="tx1"/>
                </a:solidFill>
                <a:latin typeface="Palatino" charset="0"/>
                <a:ea typeface="MS PGothic" pitchFamily="34" charset="-128"/>
                <a:cs typeface="Arial" charset="0"/>
              </a:rPr>
              <a:t>We enable students to access their creativity, learn how to work </a:t>
            </a:r>
            <a:r>
              <a:rPr lang="en-US" sz="4400" b="0" dirty="0" smtClean="0">
                <a:solidFill>
                  <a:schemeClr val="tx1"/>
                </a:solidFill>
                <a:latin typeface="Palatino" charset="0"/>
                <a:ea typeface="MS PGothic" pitchFamily="34" charset="-128"/>
                <a:cs typeface="Arial" charset="0"/>
              </a:rPr>
              <a:t>as </a:t>
            </a:r>
            <a:r>
              <a:rPr lang="en-US" sz="4400" b="0" dirty="0">
                <a:solidFill>
                  <a:schemeClr val="tx1"/>
                </a:solidFill>
                <a:latin typeface="Palatino" charset="0"/>
                <a:ea typeface="MS PGothic" pitchFamily="34" charset="-128"/>
                <a:cs typeface="Arial" charset="0"/>
              </a:rPr>
              <a:t>a team, and gain </a:t>
            </a:r>
            <a:r>
              <a:rPr lang="en-US" sz="4400" b="0" dirty="0" smtClean="0">
                <a:solidFill>
                  <a:schemeClr val="tx1"/>
                </a:solidFill>
                <a:latin typeface="Palatino" charset="0"/>
                <a:ea typeface="MS PGothic" pitchFamily="34" charset="-128"/>
                <a:cs typeface="Arial" charset="0"/>
              </a:rPr>
              <a:t>experience </a:t>
            </a:r>
            <a:r>
              <a:rPr lang="en-US" sz="4400" b="0" dirty="0">
                <a:solidFill>
                  <a:schemeClr val="tx1"/>
                </a:solidFill>
                <a:latin typeface="Palatino" charset="0"/>
                <a:ea typeface="MS PGothic" pitchFamily="34" charset="-128"/>
                <a:cs typeface="Arial" charset="0"/>
              </a:rPr>
              <a:t>in solving problems.</a:t>
            </a:r>
          </a:p>
          <a:p>
            <a:pPr algn="l">
              <a:spcAft>
                <a:spcPts val="600"/>
              </a:spcAft>
            </a:pPr>
            <a:endParaRPr lang="en-US" sz="4400" b="0" dirty="0">
              <a:solidFill>
                <a:schemeClr val="tx1"/>
              </a:solidFill>
              <a:latin typeface="Palatino" charset="0"/>
              <a:ea typeface="MS PGothic" pitchFamily="34" charset="-128"/>
              <a:cs typeface="Arial" charset="0"/>
            </a:endParaRPr>
          </a:p>
          <a:p>
            <a:pPr algn="l">
              <a:spcAft>
                <a:spcPts val="600"/>
              </a:spcAft>
            </a:pPr>
            <a:r>
              <a:rPr lang="en-US" b="0" dirty="0">
                <a:solidFill>
                  <a:schemeClr val="tx1"/>
                </a:solidFill>
                <a:cs typeface="Arial" charset="0"/>
              </a:rPr>
              <a:t>We teach the skills </a:t>
            </a:r>
            <a:r>
              <a:rPr lang="en-US" b="0" dirty="0" smtClean="0">
                <a:solidFill>
                  <a:schemeClr val="tx1"/>
                </a:solidFill>
                <a:cs typeface="Arial" charset="0"/>
              </a:rPr>
              <a:t>that </a:t>
            </a:r>
            <a:r>
              <a:rPr lang="en-US" dirty="0" smtClean="0">
                <a:solidFill>
                  <a:schemeClr val="tx1"/>
                </a:solidFill>
                <a:cs typeface="Arial" charset="0"/>
              </a:rPr>
              <a:t>colleges </a:t>
            </a:r>
            <a:r>
              <a:rPr lang="en-US" dirty="0">
                <a:solidFill>
                  <a:schemeClr val="tx1"/>
                </a:solidFill>
                <a:cs typeface="Arial" charset="0"/>
              </a:rPr>
              <a:t>and</a:t>
            </a:r>
            <a:r>
              <a:rPr lang="en-US" dirty="0">
                <a:solidFill>
                  <a:srgbClr val="403152"/>
                </a:solidFill>
                <a:cs typeface="Arial" charset="0"/>
              </a:rPr>
              <a:t> </a:t>
            </a:r>
            <a:r>
              <a:rPr lang="en-US" dirty="0">
                <a:solidFill>
                  <a:schemeClr val="tx1"/>
                </a:solidFill>
                <a:cs typeface="Arial" charset="0"/>
              </a:rPr>
              <a:t>employers </a:t>
            </a:r>
            <a:r>
              <a:rPr lang="en-US" b="0" dirty="0">
                <a:solidFill>
                  <a:schemeClr val="tx1"/>
                </a:solidFill>
                <a:cs typeface="Arial" charset="0"/>
              </a:rPr>
              <a:t>are looking for.</a:t>
            </a:r>
            <a:endParaRPr lang="en-US" sz="4400" b="0" dirty="0">
              <a:solidFill>
                <a:schemeClr val="tx1"/>
              </a:solidFill>
              <a:latin typeface="Palatino" charset="0"/>
              <a:ea typeface="MS PGothic" pitchFamily="34" charset="-128"/>
              <a:cs typeface="Arial"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800" y="228600"/>
            <a:ext cx="12573000" cy="1927225"/>
          </a:xfrm>
        </p:spPr>
        <p:txBody>
          <a:bodyPr/>
          <a:lstStyle/>
          <a:p>
            <a:pPr eaLnBrk="1" hangingPunct="1"/>
            <a:r>
              <a:rPr lang="en-US" sz="6600" smtClean="0">
                <a:ea typeface="MS PGothic" pitchFamily="34" charset="-128"/>
              </a:rPr>
              <a:t>DI Students…</a:t>
            </a:r>
          </a:p>
        </p:txBody>
      </p:sp>
      <p:sp>
        <p:nvSpPr>
          <p:cNvPr id="141315" name="Rectangle 5"/>
          <p:cNvSpPr txBox="1">
            <a:spLocks noGrp="1" noChangeArrowheads="1"/>
          </p:cNvSpPr>
          <p:nvPr/>
        </p:nvSpPr>
        <p:spPr bwMode="auto">
          <a:xfrm>
            <a:off x="701675" y="9128125"/>
            <a:ext cx="3529013" cy="650875"/>
          </a:xfrm>
          <a:prstGeom prst="rect">
            <a:avLst/>
          </a:prstGeom>
          <a:noFill/>
          <a:ln w="9525">
            <a:noFill/>
            <a:miter lim="800000"/>
            <a:headEnd/>
            <a:tailEnd/>
          </a:ln>
        </p:spPr>
        <p:txBody>
          <a:bodyPr lIns="130046" tIns="65023" rIns="130046" bIns="65023"/>
          <a:lstStyle/>
          <a:p>
            <a:r>
              <a:rPr lang="en-US" sz="1400" b="0">
                <a:solidFill>
                  <a:schemeClr val="bg1"/>
                </a:solidFill>
                <a:latin typeface="Arial Rounded MT Bold" pitchFamily="34" charset="0"/>
                <a:ea typeface="MS PGothic" pitchFamily="34" charset="-128"/>
              </a:rPr>
              <a:t>© 2009 Destination ImagiNation, Inc.</a:t>
            </a:r>
          </a:p>
        </p:txBody>
      </p:sp>
      <p:sp>
        <p:nvSpPr>
          <p:cNvPr id="141317" name="TextBox 2"/>
          <p:cNvSpPr txBox="1">
            <a:spLocks noChangeArrowheads="1"/>
          </p:cNvSpPr>
          <p:nvPr/>
        </p:nvSpPr>
        <p:spPr bwMode="auto">
          <a:xfrm>
            <a:off x="5283200" y="2362200"/>
            <a:ext cx="7304088" cy="6571030"/>
          </a:xfrm>
          <a:prstGeom prst="rect">
            <a:avLst/>
          </a:prstGeom>
          <a:noFill/>
          <a:ln w="9525">
            <a:noFill/>
            <a:miter lim="800000"/>
            <a:headEnd/>
            <a:tailEnd/>
          </a:ln>
        </p:spPr>
        <p:txBody>
          <a:bodyPr wrap="square">
            <a:spAutoFit/>
          </a:bodyPr>
          <a:lstStyle/>
          <a:p>
            <a:pPr marL="571500" indent="-571500" algn="l">
              <a:spcAft>
                <a:spcPts val="600"/>
              </a:spcAft>
              <a:buFont typeface="Arial" panose="020B0604020202020204" pitchFamily="34" charset="0"/>
              <a:buChar char="•"/>
            </a:pPr>
            <a:r>
              <a:rPr lang="en-US" sz="4400" b="0" dirty="0" smtClean="0">
                <a:solidFill>
                  <a:schemeClr val="tx1"/>
                </a:solidFill>
                <a:latin typeface="Palatino" charset="0"/>
                <a:ea typeface="MS PGothic" pitchFamily="34" charset="-128"/>
                <a:cs typeface="Arial" charset="0"/>
              </a:rPr>
              <a:t>Have </a:t>
            </a:r>
            <a:r>
              <a:rPr lang="en-US" sz="4400" b="0" dirty="0">
                <a:solidFill>
                  <a:schemeClr val="tx1"/>
                </a:solidFill>
                <a:latin typeface="Palatino" charset="0"/>
                <a:ea typeface="MS PGothic" pitchFamily="34" charset="-128"/>
                <a:cs typeface="Arial" charset="0"/>
              </a:rPr>
              <a:t>FUN!</a:t>
            </a:r>
          </a:p>
          <a:p>
            <a:pPr marL="571500" indent="-571500" algn="l">
              <a:spcAft>
                <a:spcPts val="600"/>
              </a:spcAft>
              <a:buFont typeface="Arial" panose="020B0604020202020204" pitchFamily="34" charset="0"/>
              <a:buChar char="•"/>
            </a:pPr>
            <a:r>
              <a:rPr lang="en-US" sz="4400" b="0" dirty="0" smtClean="0">
                <a:solidFill>
                  <a:schemeClr val="tx1"/>
                </a:solidFill>
                <a:latin typeface="Palatino" charset="0"/>
                <a:ea typeface="MS PGothic" pitchFamily="34" charset="-128"/>
                <a:cs typeface="Arial" charset="0"/>
              </a:rPr>
              <a:t>Think </a:t>
            </a:r>
            <a:r>
              <a:rPr lang="en-US" sz="4400" b="0" dirty="0">
                <a:solidFill>
                  <a:schemeClr val="tx1"/>
                </a:solidFill>
                <a:latin typeface="Palatino" charset="0"/>
                <a:ea typeface="MS PGothic" pitchFamily="34" charset="-128"/>
                <a:cs typeface="Arial" charset="0"/>
              </a:rPr>
              <a:t>critically and creatively</a:t>
            </a:r>
          </a:p>
          <a:p>
            <a:pPr marL="571500" indent="-571500" algn="l">
              <a:spcAft>
                <a:spcPts val="600"/>
              </a:spcAft>
              <a:buFont typeface="Arial" panose="020B0604020202020204" pitchFamily="34" charset="0"/>
              <a:buChar char="•"/>
            </a:pPr>
            <a:r>
              <a:rPr lang="en-US" sz="4400" b="0" dirty="0" smtClean="0">
                <a:solidFill>
                  <a:schemeClr val="tx1"/>
                </a:solidFill>
                <a:latin typeface="Palatino" charset="0"/>
                <a:ea typeface="MS PGothic" pitchFamily="34" charset="-128"/>
                <a:cs typeface="Arial" charset="0"/>
              </a:rPr>
              <a:t>Work </a:t>
            </a:r>
            <a:r>
              <a:rPr lang="en-US" sz="4400" b="0" dirty="0">
                <a:solidFill>
                  <a:schemeClr val="tx1"/>
                </a:solidFill>
                <a:latin typeface="Palatino" charset="0"/>
                <a:ea typeface="MS PGothic" pitchFamily="34" charset="-128"/>
                <a:cs typeface="Arial" charset="0"/>
              </a:rPr>
              <a:t>together to achieve </a:t>
            </a:r>
            <a:r>
              <a:rPr lang="en-US" sz="4400" b="0" dirty="0" smtClean="0">
                <a:solidFill>
                  <a:schemeClr val="tx1"/>
                </a:solidFill>
                <a:latin typeface="Palatino" charset="0"/>
                <a:ea typeface="MS PGothic" pitchFamily="34" charset="-128"/>
                <a:cs typeface="Arial" charset="0"/>
              </a:rPr>
              <a:t>goals</a:t>
            </a:r>
            <a:endParaRPr lang="en-US" sz="4400" b="0" dirty="0">
              <a:solidFill>
                <a:schemeClr val="tx1"/>
              </a:solidFill>
              <a:latin typeface="Palatino" charset="0"/>
              <a:ea typeface="MS PGothic" pitchFamily="34" charset="-128"/>
              <a:cs typeface="Arial" charset="0"/>
            </a:endParaRPr>
          </a:p>
          <a:p>
            <a:pPr marL="571500" indent="-571500" algn="l">
              <a:spcAft>
                <a:spcPts val="600"/>
              </a:spcAft>
              <a:buFont typeface="Arial" panose="020B0604020202020204" pitchFamily="34" charset="0"/>
              <a:buChar char="•"/>
            </a:pPr>
            <a:r>
              <a:rPr lang="en-US" sz="4400" b="0" dirty="0" smtClean="0">
                <a:solidFill>
                  <a:schemeClr val="tx1"/>
                </a:solidFill>
                <a:latin typeface="Palatino" charset="0"/>
                <a:ea typeface="MS PGothic" pitchFamily="34" charset="-128"/>
                <a:cs typeface="Arial" charset="0"/>
              </a:rPr>
              <a:t>Listen</a:t>
            </a:r>
            <a:r>
              <a:rPr lang="en-US" sz="4400" b="0" dirty="0">
                <a:solidFill>
                  <a:schemeClr val="tx1"/>
                </a:solidFill>
                <a:latin typeface="Palatino" charset="0"/>
                <a:ea typeface="MS PGothic" pitchFamily="34" charset="-128"/>
                <a:cs typeface="Arial" charset="0"/>
              </a:rPr>
              <a:t>, evaluate, and build upon teammate ideas</a:t>
            </a:r>
          </a:p>
          <a:p>
            <a:pPr marL="571500" indent="-571500" algn="l">
              <a:spcAft>
                <a:spcPts val="600"/>
              </a:spcAft>
              <a:buFont typeface="Arial" panose="020B0604020202020204" pitchFamily="34" charset="0"/>
              <a:buChar char="•"/>
            </a:pPr>
            <a:r>
              <a:rPr lang="en-US" sz="4400" b="0" dirty="0" smtClean="0">
                <a:solidFill>
                  <a:schemeClr val="tx1"/>
                </a:solidFill>
                <a:latin typeface="Palatino" charset="0"/>
                <a:ea typeface="MS PGothic" pitchFamily="34" charset="-128"/>
                <a:cs typeface="Arial" charset="0"/>
              </a:rPr>
              <a:t>Manage </a:t>
            </a:r>
            <a:r>
              <a:rPr lang="en-US" sz="4400" b="0" dirty="0">
                <a:solidFill>
                  <a:schemeClr val="tx1"/>
                </a:solidFill>
                <a:latin typeface="Palatino" charset="0"/>
                <a:ea typeface="MS PGothic" pitchFamily="34" charset="-128"/>
                <a:cs typeface="Arial" charset="0"/>
              </a:rPr>
              <a:t>their time</a:t>
            </a:r>
          </a:p>
          <a:p>
            <a:pPr marL="571500" indent="-571500" algn="l">
              <a:spcAft>
                <a:spcPts val="600"/>
              </a:spcAft>
              <a:buFont typeface="Arial" panose="020B0604020202020204" pitchFamily="34" charset="0"/>
              <a:buChar char="•"/>
            </a:pPr>
            <a:r>
              <a:rPr lang="en-US" sz="4400" b="0" dirty="0" smtClean="0">
                <a:solidFill>
                  <a:schemeClr val="tx1"/>
                </a:solidFill>
                <a:latin typeface="Palatino" charset="0"/>
                <a:ea typeface="MS PGothic" pitchFamily="34" charset="-128"/>
                <a:cs typeface="Arial" charset="0"/>
              </a:rPr>
              <a:t>Have </a:t>
            </a:r>
            <a:r>
              <a:rPr lang="en-US" sz="4400" b="0" dirty="0">
                <a:solidFill>
                  <a:schemeClr val="tx1"/>
                </a:solidFill>
                <a:latin typeface="Palatino" charset="0"/>
                <a:ea typeface="MS PGothic" pitchFamily="34" charset="-128"/>
                <a:cs typeface="Arial" charset="0"/>
              </a:rPr>
              <a:t>even more FUN!</a:t>
            </a:r>
          </a:p>
        </p:txBody>
      </p:sp>
      <p:pic>
        <p:nvPicPr>
          <p:cNvPr id="102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 y="2381250"/>
            <a:ext cx="4668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p:txBody>
          <a:bodyPr/>
          <a:lstStyle/>
          <a:p>
            <a:pPr eaLnBrk="1" hangingPunct="1"/>
            <a:r>
              <a:rPr lang="en-US" smtClean="0"/>
              <a:t>Student-Driven</a:t>
            </a:r>
            <a:endParaRPr lang="en-US" sz="3600" baseline="30000" smtClean="0"/>
          </a:p>
        </p:txBody>
      </p:sp>
      <p:sp>
        <p:nvSpPr>
          <p:cNvPr id="49154" name="Rectangle 2"/>
          <p:cNvSpPr>
            <a:spLocks/>
          </p:cNvSpPr>
          <p:nvPr/>
        </p:nvSpPr>
        <p:spPr bwMode="auto">
          <a:xfrm>
            <a:off x="725488" y="2438400"/>
            <a:ext cx="1173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600"/>
              </a:spcBef>
              <a:spcAft>
                <a:spcPts val="600"/>
              </a:spcAft>
            </a:pPr>
            <a:endParaRPr lang="en-US" sz="3600" b="0">
              <a:solidFill>
                <a:schemeClr val="tx1"/>
              </a:solidFill>
              <a:latin typeface="Palatino" charset="0"/>
              <a:ea typeface="MS PGothic" pitchFamily="34" charset="-128"/>
            </a:endParaRPr>
          </a:p>
        </p:txBody>
      </p:sp>
      <p:sp>
        <p:nvSpPr>
          <p:cNvPr id="3" name="Content Placeholder 2"/>
          <p:cNvSpPr>
            <a:spLocks/>
          </p:cNvSpPr>
          <p:nvPr/>
        </p:nvSpPr>
        <p:spPr bwMode="auto">
          <a:xfrm>
            <a:off x="1219200" y="2514600"/>
            <a:ext cx="11379200" cy="6248400"/>
          </a:xfrm>
          <a:prstGeom prst="rect">
            <a:avLst/>
          </a:prstGeom>
          <a:noFill/>
          <a:ln w="12700">
            <a:noFill/>
            <a:miter lim="800000"/>
            <a:headEnd/>
            <a:tailEnd/>
          </a:ln>
          <a:effectLst/>
        </p:spPr>
        <p:txBody>
          <a:bodyPr lIns="50800" tIns="50800" rIns="50800" bIns="50800" anchor="ctr"/>
          <a:lstStyle/>
          <a:p>
            <a:pPr marL="838200" indent="-571500" algn="l" eaLnBrk="0" hangingPunct="0">
              <a:spcBef>
                <a:spcPts val="500"/>
              </a:spcBef>
              <a:spcAft>
                <a:spcPts val="600"/>
              </a:spcAft>
              <a:buClr>
                <a:srgbClr val="7249E3"/>
              </a:buClr>
              <a:buSzPct val="100000"/>
              <a:buFont typeface="Arial" panose="020B0604020202020204" pitchFamily="34" charset="0"/>
              <a:buChar char="•"/>
            </a:pPr>
            <a:r>
              <a:rPr lang="en-US" sz="4400" b="0" dirty="0">
                <a:solidFill>
                  <a:schemeClr val="tx1"/>
                </a:solidFill>
                <a:latin typeface="Palatino" charset="0"/>
                <a:ea typeface="MS PGothic" pitchFamily="34" charset="-128"/>
                <a:sym typeface="Palatino" charset="0"/>
              </a:rPr>
              <a:t>Team members direct their learning</a:t>
            </a:r>
          </a:p>
          <a:p>
            <a:pPr marL="792163" indent="-525463" algn="l" eaLnBrk="0" hangingPunct="0">
              <a:spcBef>
                <a:spcPts val="500"/>
              </a:spcBef>
              <a:spcAft>
                <a:spcPts val="600"/>
              </a:spcAft>
              <a:buClr>
                <a:srgbClr val="7249E3"/>
              </a:buClr>
              <a:buSzPct val="100000"/>
              <a:buFont typeface="Palatino" charset="0"/>
              <a:buChar char="•"/>
            </a:pPr>
            <a:r>
              <a:rPr lang="en-US" sz="4400" b="0" dirty="0">
                <a:solidFill>
                  <a:schemeClr val="tx1"/>
                </a:solidFill>
                <a:latin typeface="Palatino" charset="0"/>
                <a:ea typeface="MS PGothic" pitchFamily="34" charset="-128"/>
                <a:sym typeface="Palatino" charset="0"/>
              </a:rPr>
              <a:t>Team members develop their solution from research to presentation</a:t>
            </a:r>
            <a:endParaRPr lang="en-US" b="0" dirty="0">
              <a:solidFill>
                <a:schemeClr val="tx1"/>
              </a:solidFill>
              <a:latin typeface="Palatino" charset="0"/>
              <a:ea typeface="MS PGothic" pitchFamily="34" charset="-128"/>
              <a:sym typeface="Palatino" charset="0"/>
            </a:endParaRPr>
          </a:p>
          <a:p>
            <a:pPr marL="792163" indent="-525463" algn="l" eaLnBrk="0" hangingPunct="0">
              <a:spcBef>
                <a:spcPts val="500"/>
              </a:spcBef>
              <a:spcAft>
                <a:spcPts val="600"/>
              </a:spcAft>
              <a:buClr>
                <a:srgbClr val="7249E3"/>
              </a:buClr>
              <a:buSzPct val="100000"/>
              <a:buFont typeface="Palatino" charset="0"/>
              <a:buChar char="•"/>
            </a:pPr>
            <a:r>
              <a:rPr lang="en-US" sz="4400" b="0" dirty="0">
                <a:solidFill>
                  <a:schemeClr val="tx1"/>
                </a:solidFill>
                <a:latin typeface="Palatino" charset="0"/>
                <a:ea typeface="MS PGothic" pitchFamily="34" charset="-128"/>
                <a:sym typeface="Palatino" charset="0"/>
              </a:rPr>
              <a:t>Adults can teach skills and process, but cannot direct the solution</a:t>
            </a:r>
          </a:p>
          <a:p>
            <a:pPr marL="792163" indent="-525463" algn="l" eaLnBrk="0" hangingPunct="0">
              <a:spcBef>
                <a:spcPts val="500"/>
              </a:spcBef>
              <a:spcAft>
                <a:spcPts val="600"/>
              </a:spcAft>
              <a:buClr>
                <a:srgbClr val="7249E3"/>
              </a:buClr>
              <a:buSzPct val="100000"/>
              <a:buFont typeface="Palatino" charset="0"/>
              <a:buChar char="•"/>
            </a:pPr>
            <a:r>
              <a:rPr lang="en-US" sz="4400" b="0" dirty="0">
                <a:solidFill>
                  <a:schemeClr val="tx1"/>
                </a:solidFill>
                <a:latin typeface="Palatino" charset="0"/>
                <a:ea typeface="MS PGothic" pitchFamily="34" charset="-128"/>
                <a:sym typeface="Palatino" charset="0"/>
              </a:rPr>
              <a:t>Team members have </a:t>
            </a:r>
            <a:r>
              <a:rPr lang="en-US" sz="4400" b="0" dirty="0" smtClean="0">
                <a:solidFill>
                  <a:schemeClr val="tx1"/>
                </a:solidFill>
                <a:latin typeface="Palatino" charset="0"/>
                <a:ea typeface="MS PGothic" pitchFamily="34" charset="-128"/>
                <a:sym typeface="Palatino" charset="0"/>
              </a:rPr>
              <a:t>room…to </a:t>
            </a:r>
            <a:r>
              <a:rPr lang="en-US" sz="4400" b="0" dirty="0">
                <a:solidFill>
                  <a:schemeClr val="tx1"/>
                </a:solidFill>
                <a:latin typeface="Palatino" charset="0"/>
                <a:ea typeface="MS PGothic" pitchFamily="34" charset="-128"/>
                <a:sym typeface="Palatino" charset="0"/>
              </a:rPr>
              <a:t>risk, to fail, and ultimately to learn</a:t>
            </a:r>
            <a:endParaRPr lang="en-US" sz="4400" dirty="0">
              <a:solidFill>
                <a:schemeClr val="tx1"/>
              </a:solidFill>
              <a:latin typeface="Palatino" charset="0"/>
              <a:ea typeface="MS PGothic" pitchFamily="34" charset="-128"/>
              <a:sym typeface="Palatino"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4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 grpId="0" animBg="1" autoUpdateAnimBg="0"/>
    </p:bldLst>
  </p:timing>
</p:sld>
</file>

<file path=ppt/theme/theme1.xml><?xml version="1.0" encoding="utf-8"?>
<a:theme xmlns:a="http://schemas.openxmlformats.org/drawingml/2006/main" name="Title &amp; Subtitle">
  <a:themeElements>
    <a:clrScheme name="">
      <a:dk1>
        <a:srgbClr val="727272"/>
      </a:dk1>
      <a:lt1>
        <a:srgbClr val="FFFFFF"/>
      </a:lt1>
      <a:dk2>
        <a:srgbClr val="000000"/>
      </a:dk2>
      <a:lt2>
        <a:srgbClr val="808080"/>
      </a:lt2>
      <a:accent1>
        <a:srgbClr val="418DD9"/>
      </a:accent1>
      <a:accent2>
        <a:srgbClr val="333399"/>
      </a:accent2>
      <a:accent3>
        <a:srgbClr val="FFFFFF"/>
      </a:accent3>
      <a:accent4>
        <a:srgbClr val="606060"/>
      </a:accent4>
      <a:accent5>
        <a:srgbClr val="B0C5E9"/>
      </a:accent5>
      <a:accent6>
        <a:srgbClr val="2D2D8A"/>
      </a:accent6>
      <a:hlink>
        <a:srgbClr val="009999"/>
      </a:hlink>
      <a:folHlink>
        <a:srgbClr val="99CC00"/>
      </a:folHlink>
    </a:clrScheme>
    <a:fontScheme name="Title &amp; Subtitle">
      <a:majorFont>
        <a:latin typeface="Futura"/>
        <a:ea typeface="ヒラギノ角ゴ ProN W3"/>
        <a:cs typeface="ヒラギノ角ゴ ProN W3"/>
      </a:majorFont>
      <a:minorFont>
        <a:latin typeface="Futur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18DD9">
            <a:alpha val="69803"/>
          </a:srgbClr>
        </a:solidFill>
        <a:ln>
          <a:noFill/>
        </a:ln>
        <a:effectLst/>
        <a:extLst>
          <a:ext uri="{91240B29-F687-4F45-9708-019B960494DF}">
            <a14:hiddenLine xmlns:a14="http://schemas.microsoft.com/office/drawing/2010/main" w="25400" cap="flat" cmpd="sng" algn="ctr">
              <a:solidFill>
                <a:srgbClr val="ADADAD"/>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727272"/>
            </a:solidFill>
            <a:effectLst/>
            <a:latin typeface="Futura" charset="0"/>
            <a:ea typeface="ヒラギノ角ゴ ProN W3" charset="0"/>
            <a:cs typeface="ヒラギノ角ゴ ProN W3" charset="0"/>
            <a:sym typeface="Futura" charset="0"/>
          </a:defRPr>
        </a:defPPr>
      </a:lstStyle>
    </a:spDef>
    <a:lnDef>
      <a:spPr bwMode="auto">
        <a:xfrm>
          <a:off x="0" y="0"/>
          <a:ext cx="1" cy="1"/>
        </a:xfrm>
        <a:custGeom>
          <a:avLst/>
          <a:gdLst/>
          <a:ahLst/>
          <a:cxnLst/>
          <a:rect l="0" t="0" r="0" b="0"/>
          <a:pathLst/>
        </a:custGeom>
        <a:solidFill>
          <a:srgbClr val="418DD9">
            <a:alpha val="69803"/>
          </a:srgbClr>
        </a:solidFill>
        <a:ln>
          <a:noFill/>
        </a:ln>
        <a:effectLst/>
        <a:extLst>
          <a:ext uri="{91240B29-F687-4F45-9708-019B960494DF}">
            <a14:hiddenLine xmlns:a14="http://schemas.microsoft.com/office/drawing/2010/main" w="25400" cap="flat" cmpd="sng" algn="ctr">
              <a:solidFill>
                <a:srgbClr val="ADADAD"/>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727272"/>
            </a:solidFill>
            <a:effectLst/>
            <a:latin typeface="Futura" charset="0"/>
            <a:ea typeface="ヒラギノ角ゴ ProN W3" charset="0"/>
            <a:cs typeface="ヒラギノ角ゴ ProN W3" charset="0"/>
            <a:sym typeface="Futur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Futura"/>
        <a:ea typeface="ヒラギノ角ゴ ProN W3"/>
        <a:cs typeface="ヒラギノ角ゴ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18DD9">
            <a:alpha val="69803"/>
          </a:srgbClr>
        </a:solidFill>
        <a:ln>
          <a:noFill/>
        </a:ln>
        <a:effectLst/>
        <a:extLst>
          <a:ext uri="{91240B29-F687-4F45-9708-019B960494DF}">
            <a14:hiddenLine xmlns:a14="http://schemas.microsoft.com/office/drawing/2010/main" w="25400" cap="flat" cmpd="sng" algn="ctr">
              <a:solidFill>
                <a:srgbClr val="ADADAD"/>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727272"/>
            </a:solidFill>
            <a:effectLst/>
            <a:latin typeface="Futura" charset="0"/>
            <a:ea typeface="ヒラギノ角ゴ ProN W3" charset="0"/>
            <a:cs typeface="ヒラギノ角ゴ ProN W3" charset="0"/>
            <a:sym typeface="Futura" charset="0"/>
          </a:defRPr>
        </a:defPPr>
      </a:lstStyle>
    </a:spDef>
    <a:lnDef>
      <a:spPr bwMode="auto">
        <a:xfrm>
          <a:off x="0" y="0"/>
          <a:ext cx="1" cy="1"/>
        </a:xfrm>
        <a:custGeom>
          <a:avLst/>
          <a:gdLst/>
          <a:ahLst/>
          <a:cxnLst/>
          <a:rect l="0" t="0" r="0" b="0"/>
          <a:pathLst/>
        </a:custGeom>
        <a:solidFill>
          <a:srgbClr val="418DD9">
            <a:alpha val="69803"/>
          </a:srgbClr>
        </a:solidFill>
        <a:ln>
          <a:noFill/>
        </a:ln>
        <a:effectLst/>
        <a:extLst>
          <a:ext uri="{91240B29-F687-4F45-9708-019B960494DF}">
            <a14:hiddenLine xmlns:a14="http://schemas.microsoft.com/office/drawing/2010/main" w="25400" cap="flat" cmpd="sng" algn="ctr">
              <a:solidFill>
                <a:srgbClr val="ADADAD"/>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727272"/>
            </a:solidFill>
            <a:effectLst/>
            <a:latin typeface="Futura" charset="0"/>
            <a:ea typeface="ヒラギノ角ゴ ProN W3" charset="0"/>
            <a:cs typeface="ヒラギノ角ゴ ProN W3" charset="0"/>
            <a:sym typeface="Futur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1796</TotalTime>
  <Pages>0</Pages>
  <Words>3578</Words>
  <Characters>0</Characters>
  <Application>Microsoft Office PowerPoint</Application>
  <PresentationFormat>Custom</PresentationFormat>
  <Lines>0</Lines>
  <Paragraphs>319</Paragraphs>
  <Slides>41</Slides>
  <Notes>41</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Title &amp; Subtitle</vt:lpstr>
      <vt:lpstr>Title &amp; Bullets - Right</vt:lpstr>
      <vt:lpstr>PowerPoint Presentation</vt:lpstr>
      <vt:lpstr> Introduction to Destination Imagination</vt:lpstr>
      <vt:lpstr>Imagine…</vt:lpstr>
      <vt:lpstr>Destination Imagination</vt:lpstr>
      <vt:lpstr>The Creative Process</vt:lpstr>
      <vt:lpstr>The Creative Process</vt:lpstr>
      <vt:lpstr>DI Teaches…</vt:lpstr>
      <vt:lpstr>DI Students…</vt:lpstr>
      <vt:lpstr>Student-Driven</vt:lpstr>
      <vt:lpstr>Destination Imagination</vt:lpstr>
      <vt:lpstr>The DI Equation</vt:lpstr>
      <vt:lpstr>Imagination to Innovation</vt:lpstr>
      <vt:lpstr>Team Challenge</vt:lpstr>
      <vt:lpstr>Technical: Creature Feature</vt:lpstr>
      <vt:lpstr>Structural: Lose to Win</vt:lpstr>
      <vt:lpstr>Scientific: Making Waves</vt:lpstr>
      <vt:lpstr>Fine Arts: Feary Tales</vt:lpstr>
      <vt:lpstr>Improv: The Improv Games</vt:lpstr>
      <vt:lpstr>Project OUTREACH: Brand Aid</vt:lpstr>
      <vt:lpstr>Rising Stars!®: Animal Mish Mash</vt:lpstr>
      <vt:lpstr>Team Choice Element</vt:lpstr>
      <vt:lpstr>Instant Challenge</vt:lpstr>
      <vt:lpstr>Instant Challenge</vt:lpstr>
      <vt:lpstr>Instant Challenge</vt:lpstr>
      <vt:lpstr>What Does DI Teach?</vt:lpstr>
      <vt:lpstr>Educational Standards</vt:lpstr>
      <vt:lpstr>What Experts Say About DI</vt:lpstr>
      <vt:lpstr>What Kids Say About DI</vt:lpstr>
      <vt:lpstr>Participant Testimonials...</vt:lpstr>
      <vt:lpstr>Participant Testimonials...</vt:lpstr>
      <vt:lpstr>We Can’t Do This Without You</vt:lpstr>
      <vt:lpstr>The Kids Need You!</vt:lpstr>
      <vt:lpstr>We Can’t Do It Without You!</vt:lpstr>
      <vt:lpstr>Volunteer Testimonial...</vt:lpstr>
      <vt:lpstr>Still Thinking About It?</vt:lpstr>
      <vt:lpstr>Common Roadblocks</vt:lpstr>
      <vt:lpstr>If You Can’t Manage a Team…</vt:lpstr>
      <vt:lpstr>Q&amp;A</vt:lpstr>
      <vt:lpstr>Instant Challenge</vt:lpstr>
      <vt:lpstr>Instant Challenge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NH-DI</dc:creator>
  <cp:lastModifiedBy>Craig Richardson</cp:lastModifiedBy>
  <cp:revision>190</cp:revision>
  <cp:lastPrinted>2012-09-11T19:56:50Z</cp:lastPrinted>
  <dcterms:modified xsi:type="dcterms:W3CDTF">2014-08-18T18:44:49Z</dcterms:modified>
</cp:coreProperties>
</file>